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95" r:id="rId6"/>
    <p:sldId id="296" r:id="rId7"/>
    <p:sldId id="258" r:id="rId8"/>
    <p:sldId id="259" r:id="rId9"/>
    <p:sldId id="278" r:id="rId10"/>
    <p:sldId id="264" r:id="rId11"/>
    <p:sldId id="262" r:id="rId12"/>
    <p:sldId id="261" r:id="rId13"/>
    <p:sldId id="260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77" r:id="rId26"/>
    <p:sldId id="275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2EF13-505C-4C20-8CCA-2DF754ED9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2C8AA-47B4-4426-A134-B9689DD03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266D6-4C5A-4570-A5A8-E168C4D47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8698EF-A739-495A-B1FD-B953D64315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C4C23-5258-487F-BEB9-51B5EDBBC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6D4B3-6EB4-4D91-86DE-077C3987F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48B0B-9C91-4DD4-BEA9-BA73E7F67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16E5F-756B-411D-8ECF-6C63DF2EF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B09FA-A750-4749-A8F6-5803ACEDB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523E6-EC78-472E-9CBB-85B3C60E8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89CCC-ABFA-403A-9F8C-A600D028A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D57AC-A890-41E9-AD06-526CB274D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946FA3-5B44-4CFD-A286-5024D0612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gpLeex4XMAhVCx4MKHUvqDqAQjRwIBw&amp;url=http://www.metoffice.gov.uk/learning/clouds/mid-level-clouds&amp;bvm=bv.119028448,d.amc&amp;psig=AFQjCNEuexuGoutqsxpxGLOL4jFxFuXrzw&amp;ust=146042861303151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www.google.com/url?sa=i&amp;rct=j&amp;q=&amp;esrc=s&amp;source=images&amp;cd=&amp;cad=rja&amp;uact=8&amp;ved=0ahUKEwicupz1x4XMAhWEuIMKHYGABYAQjRwIBw&amp;url=http://www.buzzle.com/articles/information-about-altocumulus-clouds.html&amp;bvm=bv.119028448,d.amc&amp;psig=AFQjCNF81JHTY_GYa9yxfFI5GFGDH29NJw&amp;ust=146042892986405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31.jpeg"/><Relationship Id="rId4" Type="http://schemas.openxmlformats.org/officeDocument/2006/relationships/hyperlink" Target="http://www.google.com/url?sa=i&amp;rct=j&amp;q=&amp;esrc=s&amp;source=images&amp;cd=&amp;cad=rja&amp;uact=8&amp;ved=0ahUKEwi-iYasyIXMAhWHtoMKHVYQChgQjRwIBw&amp;url=http://www.typesofeverything.com/types-of-clouds/&amp;bvm=bv.119028448,d.amc&amp;psig=AFQjCNGvgEsv3VHg936-ZrvkaVYtcO1w_g&amp;ust=146042902754310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5000" smtClean="0">
                <a:solidFill>
                  <a:srgbClr val="0066FF"/>
                </a:solidFill>
                <a:latin typeface="Cooper Black" pitchFamily="18" charset="0"/>
              </a:rPr>
              <a:t>C</a:t>
            </a:r>
            <a:r>
              <a:rPr lang="en-US" sz="15000" smtClean="0">
                <a:solidFill>
                  <a:srgbClr val="99CCFF"/>
                </a:solidFill>
                <a:latin typeface="Cooper Black" pitchFamily="18" charset="0"/>
              </a:rPr>
              <a:t>lo</a:t>
            </a:r>
            <a:r>
              <a:rPr lang="en-US" sz="15000" smtClean="0">
                <a:solidFill>
                  <a:srgbClr val="0066FF"/>
                </a:solidFill>
                <a:latin typeface="Cooper Black" pitchFamily="18" charset="0"/>
              </a:rPr>
              <a:t>u</a:t>
            </a:r>
            <a:r>
              <a:rPr lang="en-US" sz="15000" smtClean="0">
                <a:solidFill>
                  <a:srgbClr val="99CCFF"/>
                </a:solidFill>
                <a:latin typeface="Cooper Black" pitchFamily="18" charset="0"/>
              </a:rPr>
              <a:t>d</a:t>
            </a:r>
            <a:r>
              <a:rPr lang="en-US" sz="15000" smtClean="0">
                <a:solidFill>
                  <a:schemeClr val="accent1"/>
                </a:solidFill>
                <a:latin typeface="Cooper Black" pitchFamily="18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dirty="0" err="1" smtClean="0">
                <a:solidFill>
                  <a:srgbClr val="0066FF"/>
                </a:solidFill>
                <a:latin typeface="Cooper Black" pitchFamily="18" charset="0"/>
              </a:rPr>
              <a:t>Cumulo</a:t>
            </a:r>
            <a:r>
              <a:rPr lang="en-US" sz="6000" b="1" dirty="0" smtClean="0">
                <a:solidFill>
                  <a:srgbClr val="0066FF"/>
                </a:solidFill>
                <a:latin typeface="Cooper Black" pitchFamily="18" charset="0"/>
              </a:rPr>
              <a:t>-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“Heap or pile,” white puffy clouds</a:t>
            </a:r>
          </a:p>
        </p:txBody>
      </p:sp>
      <p:pic>
        <p:nvPicPr>
          <p:cNvPr id="6148" name="Picture 4" descr="cumulus_clouds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667000"/>
            <a:ext cx="5423104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100"/>
            <a:ext cx="3276600" cy="1066800"/>
          </a:xfrm>
        </p:spPr>
        <p:txBody>
          <a:bodyPr/>
          <a:lstStyle/>
          <a:p>
            <a:r>
              <a:rPr lang="en-US" sz="6000" b="1" dirty="0"/>
              <a:t>Cirrus</a:t>
            </a:r>
          </a:p>
        </p:txBody>
      </p:sp>
      <p:pic>
        <p:nvPicPr>
          <p:cNvPr id="4" name="Picture 3" descr="cirrus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0302"/>
            <a:ext cx="3962400" cy="2438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026" name="Picture 2" descr="https://sp.yimg.com/xj/th?id=OIP.M283b3f5f533308e6b4ce7499315075e2o0&amp;pid=15.1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3810000" cy="254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p.yimg.com/xj/th?id=OIP.Me761a69db55783a5ebcdb4706ef4b783o0&amp;pid=15.1&amp;P=0&amp;w=300&amp;h=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52800"/>
            <a:ext cx="3657600" cy="2438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p.yimg.com/xj/th?id=OIP.Meaec539c2ee8e23fe5c7c0fda1465af5H0&amp;pid=15.1&amp;P=0&amp;w=300&amp;h=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25" y="1699502"/>
            <a:ext cx="2857500" cy="19907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7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umulus_clouds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4176720" cy="29923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8600" y="38100"/>
            <a:ext cx="388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6000" b="1" kern="0" dirty="0" smtClean="0"/>
              <a:t>Cumulus</a:t>
            </a:r>
            <a:endParaRPr lang="en-US" sz="6000" b="1" kern="0" dirty="0"/>
          </a:p>
        </p:txBody>
      </p:sp>
      <p:pic>
        <p:nvPicPr>
          <p:cNvPr id="2050" name="Picture 2" descr="https://sp.yimg.com/xj/th?id=OIP.Me3bba12ea0a0744a688866ccc08bfc80H0&amp;pid=15.1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9312"/>
            <a:ext cx="2857500" cy="21431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... cumulus cloud speak what are the colors size of clouds telling 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61" y="339488"/>
            <a:ext cx="2857500" cy="2857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p.yimg.com/xj/th?id=OIP.M6b751dda5bcff24004e9b7d6654b3f5co0&amp;pid=15.1&amp;P=0&amp;w=300&amp;h=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19720"/>
            <a:ext cx="2533650" cy="16806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8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atu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3886200" cy="27431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38100"/>
            <a:ext cx="388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6000" b="1" kern="0" dirty="0" smtClean="0"/>
              <a:t>Stratus</a:t>
            </a:r>
            <a:endParaRPr lang="en-US" sz="6000" b="1" kern="0" dirty="0"/>
          </a:p>
        </p:txBody>
      </p:sp>
      <p:pic>
        <p:nvPicPr>
          <p:cNvPr id="3074" name="Picture 2" descr="stratus clouds these grey low hanging clouds will generall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4038600"/>
            <a:ext cx="2857500" cy="21431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p.yimg.com/xj/th?id=OIP.M1e487db1379630a34f87d0d66e23a85do0&amp;pid=15.1&amp;P=0&amp;w=300&amp;h=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886200" cy="28110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cons-ak.wunderground.com/data/wximagenew/p/PartlyCloudy2day/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24400"/>
            <a:ext cx="2511425" cy="188356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34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81000" y="30480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-152399" y="2160309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Cirrus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-175290" y="4816166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Stratus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179625" y="5659156"/>
            <a:ext cx="502607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/>
              <a:t>Cirrostratus</a:t>
            </a:r>
          </a:p>
        </p:txBody>
      </p:sp>
      <p:pic>
        <p:nvPicPr>
          <p:cNvPr id="9233" name="Picture 17" descr="cirrostrat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05"/>
          <a:stretch/>
        </p:blipFill>
        <p:spPr bwMode="auto">
          <a:xfrm>
            <a:off x="4054734" y="259859"/>
            <a:ext cx="3886200" cy="304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5" name="Picture 19" descr="cirru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28601"/>
            <a:ext cx="3048000" cy="19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tratu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3" y="2650971"/>
            <a:ext cx="3086312" cy="2064935"/>
          </a:xfrm>
          <a:prstGeom prst="rect">
            <a:avLst/>
          </a:prstGeom>
          <a:noFill/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321718"/>
            <a:ext cx="2505075" cy="18192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100" name="Picture 4" descr="Image result for cirrostratus cloud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95265"/>
            <a:ext cx="2667000" cy="21357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8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57200" y="61722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549" y="25527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Cirrus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549" y="52578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Cumulus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-152400" y="5740568"/>
            <a:ext cx="5943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/>
              <a:t>Cirrocumulus</a:t>
            </a:r>
          </a:p>
        </p:txBody>
      </p:sp>
      <p:pic>
        <p:nvPicPr>
          <p:cNvPr id="10256" name="Picture 16" descr="cirrocumu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4147"/>
            <a:ext cx="4152900" cy="4953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9" descr="cirru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" y="304800"/>
            <a:ext cx="3309938" cy="21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umulus_clouds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3077001"/>
            <a:ext cx="3267073" cy="216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cirrocumulus clou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525197"/>
            <a:ext cx="2714625" cy="16859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24" name="Picture 4" descr="Image result for cirrocumulus cloud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32" y="4816642"/>
            <a:ext cx="2299319" cy="17222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4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-23884" y="2951897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Stratus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-381000" y="5562600"/>
            <a:ext cx="5791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/>
              <a:t>Altostratus</a:t>
            </a:r>
          </a:p>
        </p:txBody>
      </p:sp>
      <p:pic>
        <p:nvPicPr>
          <p:cNvPr id="7" name="Picture 6" descr="stratu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18" y="262932"/>
            <a:ext cx="3450182" cy="2522135"/>
          </a:xfrm>
          <a:prstGeom prst="rect">
            <a:avLst/>
          </a:prstGeom>
          <a:noFill/>
          <a:extLst/>
        </p:spPr>
      </p:pic>
      <p:pic>
        <p:nvPicPr>
          <p:cNvPr id="8" name="irc_mi" descr="http://www.metoffice.gov.uk/media/image/d/9/Altostratus(Jim_Galvin)large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4246018" cy="2971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146" name="Picture 2" descr="Image result for altostratus clou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545" y="4267200"/>
            <a:ext cx="3238500" cy="21472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altostratus cloud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16" y="3829049"/>
            <a:ext cx="2628900" cy="17335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9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-119101" y="2715904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Cumulus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52400" y="5638800"/>
            <a:ext cx="5105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/>
              <a:t>Altocumulus</a:t>
            </a:r>
          </a:p>
        </p:txBody>
      </p:sp>
      <p:pic>
        <p:nvPicPr>
          <p:cNvPr id="15373" name="Picture 13" descr="altocumul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93"/>
          <a:stretch/>
        </p:blipFill>
        <p:spPr bwMode="auto">
          <a:xfrm>
            <a:off x="4255770" y="381000"/>
            <a:ext cx="4145280" cy="2438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umulus_clouds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19079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rc_mi" descr="http://www.buzzle.com/images/geography/clouds/altocumulus-clouds-puffs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3330054"/>
            <a:ext cx="3048000" cy="2286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170" name="Picture 2" descr="Image result for altocumul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3124200" cy="20790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1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-304800" y="2426646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Stratus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-304800" y="48768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Cumulus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800600" y="48768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05770" y="5579411"/>
            <a:ext cx="588446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/>
              <a:t>Stratocumulus</a:t>
            </a:r>
          </a:p>
        </p:txBody>
      </p:sp>
      <p:pic>
        <p:nvPicPr>
          <p:cNvPr id="17423" name="Picture 15" descr="stratocumu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31637"/>
            <a:ext cx="2590800" cy="24413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5" name="Picture 17" descr="str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9429"/>
            <a:ext cx="2743200" cy="20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rc_mi" descr="http://www.typesofeverything.com/wp-content/uploads/2010/12/Stratocumulus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58526"/>
            <a:ext cx="3124200" cy="2404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 descr="cumulus_clouds_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4" y="2929926"/>
            <a:ext cx="2717446" cy="194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9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-1143000" y="5486400"/>
            <a:ext cx="8229600" cy="1143000"/>
          </a:xfrm>
        </p:spPr>
        <p:txBody>
          <a:bodyPr/>
          <a:lstStyle/>
          <a:p>
            <a:r>
              <a:rPr lang="en-US" sz="6000" b="1" dirty="0"/>
              <a:t>Nimbostratus</a:t>
            </a:r>
          </a:p>
        </p:txBody>
      </p:sp>
      <p:pic>
        <p:nvPicPr>
          <p:cNvPr id="19463" name="Picture 7" descr="nimbostr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191000" cy="30686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nimbostratu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886200" cy="30908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1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smtClean="0">
                <a:solidFill>
                  <a:srgbClr val="0066FF"/>
                </a:solidFill>
                <a:latin typeface="Cooper Black" panose="0208090404030B020404" pitchFamily="18" charset="0"/>
              </a:rPr>
              <a:t>Cloud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Collection of tiny water droplets formed when a parcel (piece) of air has cooled slightly below its dew point.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Clouds are classified by height above ground and their form.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Water vapor condenses on…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			</a:t>
            </a:r>
            <a:r>
              <a:rPr lang="en-US" altLang="en-US" b="1" dirty="0" smtClean="0">
                <a:solidFill>
                  <a:srgbClr val="0066FF"/>
                </a:solidFill>
              </a:rPr>
              <a:t>Condensation Nuclei</a:t>
            </a:r>
            <a:r>
              <a:rPr lang="en-US" altLang="en-US" sz="24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7047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714500" y="5486400"/>
            <a:ext cx="8229600" cy="1143000"/>
          </a:xfrm>
        </p:spPr>
        <p:txBody>
          <a:bodyPr/>
          <a:lstStyle/>
          <a:p>
            <a:r>
              <a:rPr lang="en-US" sz="6000" b="1" dirty="0"/>
              <a:t>Lenticular</a:t>
            </a:r>
          </a:p>
        </p:txBody>
      </p:sp>
      <p:pic>
        <p:nvPicPr>
          <p:cNvPr id="22533" name="Picture 5" descr="lentic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3669"/>
            <a:ext cx="4495800" cy="31718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gib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4276725" cy="3124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2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57400" y="5486400"/>
            <a:ext cx="8229600" cy="1143000"/>
          </a:xfrm>
        </p:spPr>
        <p:txBody>
          <a:bodyPr/>
          <a:lstStyle/>
          <a:p>
            <a:r>
              <a:rPr lang="en-US" sz="6000" b="1" dirty="0"/>
              <a:t>Contrails</a:t>
            </a:r>
          </a:p>
        </p:txBody>
      </p:sp>
      <p:pic>
        <p:nvPicPr>
          <p:cNvPr id="24581" name="Picture 5" descr="contrai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/>
          <a:stretch/>
        </p:blipFill>
        <p:spPr bwMode="auto">
          <a:xfrm>
            <a:off x="457200" y="609600"/>
            <a:ext cx="3733800" cy="28959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contra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821458"/>
            <a:ext cx="3988988" cy="265449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3954780"/>
            <a:ext cx="3228975" cy="14192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745" y="4114800"/>
            <a:ext cx="3064644" cy="22955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71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914400" y="5562600"/>
            <a:ext cx="8229600" cy="1143000"/>
          </a:xfrm>
        </p:spPr>
        <p:txBody>
          <a:bodyPr/>
          <a:lstStyle/>
          <a:p>
            <a:r>
              <a:rPr lang="en-US" sz="6000" b="1" dirty="0"/>
              <a:t>Cumulonimbus</a:t>
            </a:r>
          </a:p>
        </p:txBody>
      </p:sp>
      <p:pic>
        <p:nvPicPr>
          <p:cNvPr id="21509" name="Picture 5" descr="cumulonimb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3"/>
          <a:stretch/>
        </p:blipFill>
        <p:spPr bwMode="auto">
          <a:xfrm>
            <a:off x="457200" y="304800"/>
            <a:ext cx="4953000" cy="28363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37" y="3476726"/>
            <a:ext cx="3286125" cy="20858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141199"/>
            <a:ext cx="3674610" cy="24452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725" y="457200"/>
            <a:ext cx="2266950" cy="20097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5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8229600" cy="1143000"/>
          </a:xfrm>
        </p:spPr>
        <p:txBody>
          <a:bodyPr/>
          <a:lstStyle/>
          <a:p>
            <a:r>
              <a:rPr lang="en-US" sz="6000" b="1" dirty="0" err="1">
                <a:effectLst/>
              </a:rPr>
              <a:t>Mammatus</a:t>
            </a:r>
            <a:endParaRPr lang="en-US" sz="6000" b="1" dirty="0">
              <a:effectLst/>
            </a:endParaRPr>
          </a:p>
        </p:txBody>
      </p:sp>
      <p:pic>
        <p:nvPicPr>
          <p:cNvPr id="23557" name="Picture 5" descr="mamm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191000" cy="30559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StormS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3429000"/>
            <a:ext cx="3962400" cy="30956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5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1052513" y="972116"/>
            <a:ext cx="8229600" cy="1143000"/>
          </a:xfrm>
        </p:spPr>
        <p:txBody>
          <a:bodyPr/>
          <a:lstStyle/>
          <a:p>
            <a:r>
              <a:rPr lang="en-US" sz="6000" b="1" dirty="0" smtClean="0">
                <a:effectLst/>
              </a:rPr>
              <a:t>Fog</a:t>
            </a:r>
            <a:endParaRPr lang="en-US" sz="6000" b="1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971800"/>
            <a:ext cx="6119998" cy="32009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570567"/>
            <a:ext cx="2466975" cy="18478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496432"/>
            <a:ext cx="2796089" cy="20943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16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4800"/>
            <a:ext cx="7239000" cy="61665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0" y="5418162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</a:rPr>
              <a:t>Mammatus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5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03" y="867872"/>
            <a:ext cx="7996398" cy="50757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76400" y="4927937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Cumulonimbus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2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7200"/>
            <a:ext cx="7467600" cy="59454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4648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Stratocumulus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1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7832437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9318" y="42672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Altocumulus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2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3400"/>
            <a:ext cx="7856801" cy="58850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09800" y="5392518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Fog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8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dirty="0" smtClean="0">
                <a:solidFill>
                  <a:srgbClr val="0066FF"/>
                </a:solidFill>
                <a:latin typeface="Cooper Black" panose="0208090404030B020404" pitchFamily="18" charset="0"/>
              </a:rPr>
              <a:t>Condensation Nuclei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Small particle that water vapor condenses on to form a cloud. 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Examples:  dust, soot, sea salt</a:t>
            </a:r>
          </a:p>
        </p:txBody>
      </p:sp>
    </p:spTree>
    <p:extLst>
      <p:ext uri="{BB962C8B-B14F-4D97-AF65-F5344CB8AC3E}">
        <p14:creationId xmlns:p14="http://schemas.microsoft.com/office/powerpoint/2010/main" val="19236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p.yimg.com/xj/th?id=OIP.M283b3f5f533308e6b4ce7499315075e2o0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581900" cy="5054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24050" y="45720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Cirrus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5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09600"/>
            <a:ext cx="7439074" cy="55721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0" y="50292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Contrails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1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8160816" cy="61478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4908" y="50292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Nimbostratus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3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8295123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4461" y="47244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Altostratus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8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entic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884526" cy="5562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75363" y="49530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Lenticular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62942"/>
            <a:ext cx="8153400" cy="6407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5363" y="49530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Cirrocumulus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3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umulus_clouds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2720"/>
            <a:ext cx="7696200" cy="551383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48768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Cumulus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77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irrostrat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05"/>
          <a:stretch/>
        </p:blipFill>
        <p:spPr bwMode="auto">
          <a:xfrm>
            <a:off x="1066800" y="609600"/>
            <a:ext cx="7239000" cy="567764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75363" y="49530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Cirrostratus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p.yimg.com/xj/th?id=OIP.M1e487db1379630a34f87d0d66e23a85do0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795576" cy="5638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48768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Stratus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8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solidFill>
                  <a:srgbClr val="0066FF"/>
                </a:solidFill>
                <a:latin typeface="Cooper Black" pitchFamily="18" charset="0"/>
              </a:rPr>
              <a:t>Cloud Formation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1.)  Warm, moist air rises</a:t>
            </a:r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>
              <a:buFontTx/>
              <a:buNone/>
            </a:pPr>
            <a:r>
              <a:rPr lang="en-US" sz="2000" smtClean="0"/>
              <a:t>2.)  As air is rising, temperature </a:t>
            </a:r>
          </a:p>
          <a:p>
            <a:pPr eaLnBrk="1" hangingPunct="1">
              <a:buFontTx/>
              <a:buNone/>
            </a:pPr>
            <a:r>
              <a:rPr lang="en-US" sz="2000" smtClean="0"/>
              <a:t>      cools</a:t>
            </a:r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>
              <a:buFontTx/>
              <a:buNone/>
            </a:pPr>
            <a:r>
              <a:rPr lang="en-US" sz="2000" smtClean="0"/>
              <a:t>3.)  Air eventually cools to the </a:t>
            </a:r>
          </a:p>
          <a:p>
            <a:pPr eaLnBrk="1" hangingPunct="1">
              <a:buFontTx/>
              <a:buNone/>
            </a:pPr>
            <a:r>
              <a:rPr lang="en-US" sz="2000" smtClean="0"/>
              <a:t>      dew point</a:t>
            </a:r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>
              <a:buFontTx/>
              <a:buNone/>
            </a:pPr>
            <a:r>
              <a:rPr lang="en-US" sz="2000" smtClean="0"/>
              <a:t>4.)  Water vapor condenses onto    </a:t>
            </a:r>
          </a:p>
          <a:p>
            <a:pPr eaLnBrk="1" hangingPunct="1">
              <a:buFontTx/>
              <a:buNone/>
            </a:pPr>
            <a:r>
              <a:rPr lang="en-US" sz="2000" smtClean="0"/>
              <a:t>      condensation nuclei         </a:t>
            </a:r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>
              <a:buFontTx/>
              <a:buNone/>
            </a:pPr>
            <a:r>
              <a:rPr lang="en-US" sz="2000" smtClean="0"/>
              <a:t>5.)  A cloud begins to form</a:t>
            </a:r>
          </a:p>
        </p:txBody>
      </p:sp>
      <p:pic>
        <p:nvPicPr>
          <p:cNvPr id="4105" name="Picture 9" descr="formation of a convective clou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81200"/>
            <a:ext cx="4114800" cy="308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76400"/>
            <a:ext cx="8229600" cy="2286000"/>
          </a:xfrm>
        </p:spPr>
        <p:txBody>
          <a:bodyPr/>
          <a:lstStyle/>
          <a:p>
            <a:pPr eaLnBrk="1" hangingPunct="1"/>
            <a:r>
              <a:rPr lang="en-US" sz="8000" dirty="0" smtClean="0">
                <a:solidFill>
                  <a:srgbClr val="0066FF"/>
                </a:solidFill>
                <a:latin typeface="Cooper Black" pitchFamily="18" charset="0"/>
              </a:rPr>
              <a:t>Cloud Roots &amp; Translations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dirty="0" smtClean="0">
                <a:solidFill>
                  <a:srgbClr val="0066FF"/>
                </a:solidFill>
                <a:latin typeface="Cooper Black" pitchFamily="18" charset="0"/>
              </a:rPr>
              <a:t>Cirr0-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“Curl,” describes a high cloud made of wispy ice crystals</a:t>
            </a:r>
          </a:p>
        </p:txBody>
      </p:sp>
      <p:pic>
        <p:nvPicPr>
          <p:cNvPr id="9220" name="Picture 4" descr="CirrusCloudsRockvilleMD"/>
          <p:cNvPicPr>
            <a:picLocks noChangeAspect="1" noChangeArrowheads="1"/>
          </p:cNvPicPr>
          <p:nvPr/>
        </p:nvPicPr>
        <p:blipFill>
          <a:blip r:embed="rId2"/>
          <a:srcRect b="8134"/>
          <a:stretch>
            <a:fillRect/>
          </a:stretch>
        </p:blipFill>
        <p:spPr bwMode="auto">
          <a:xfrm>
            <a:off x="2057400" y="2971800"/>
            <a:ext cx="51054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59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solidFill>
                  <a:srgbClr val="0066FF"/>
                </a:solidFill>
                <a:latin typeface="Cooper Black" pitchFamily="18" charset="0"/>
              </a:rPr>
              <a:t>Alto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“Middle/High,” cloud is in the middle of the troposphere below the </a:t>
            </a:r>
            <a:r>
              <a:rPr lang="en-US" dirty="0" err="1" smtClean="0"/>
              <a:t>cirro</a:t>
            </a:r>
            <a:r>
              <a:rPr lang="en-US" dirty="0" smtClean="0"/>
              <a:t>- clouds</a:t>
            </a:r>
          </a:p>
        </p:txBody>
      </p:sp>
      <p:pic>
        <p:nvPicPr>
          <p:cNvPr id="10244" name="Picture 4" descr="altostrat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667000"/>
            <a:ext cx="4114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dirty="0" err="1" smtClean="0">
                <a:solidFill>
                  <a:srgbClr val="0066FF"/>
                </a:solidFill>
                <a:latin typeface="Cooper Black" pitchFamily="18" charset="0"/>
              </a:rPr>
              <a:t>Strato</a:t>
            </a:r>
            <a:r>
              <a:rPr lang="en-US" sz="6000" dirty="0" smtClean="0">
                <a:solidFill>
                  <a:srgbClr val="0066FF"/>
                </a:solidFill>
                <a:latin typeface="Cooper Black" pitchFamily="18" charset="0"/>
              </a:rPr>
              <a:t>-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“Sheet-like/Expand,” can spread out large enough to cover the whole sky; forms low layers</a:t>
            </a:r>
          </a:p>
        </p:txBody>
      </p:sp>
      <p:pic>
        <p:nvPicPr>
          <p:cNvPr id="8196" name="Picture 4" descr="strat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0" y="3200400"/>
            <a:ext cx="4495800" cy="3421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dirty="0" err="1" smtClean="0">
                <a:solidFill>
                  <a:srgbClr val="0066FF"/>
                </a:solidFill>
                <a:latin typeface="Cooper Black" pitchFamily="18" charset="0"/>
              </a:rPr>
              <a:t>Nimbo</a:t>
            </a:r>
            <a:r>
              <a:rPr lang="en-US" sz="6000" dirty="0" smtClean="0">
                <a:solidFill>
                  <a:srgbClr val="0066FF"/>
                </a:solidFill>
                <a:latin typeface="Cooper Black" pitchFamily="18" charset="0"/>
              </a:rPr>
              <a:t>-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“Water,” gray cloud indicating the cloud is producing precipitation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7" name="Picture 7" descr="nimbostrat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743200"/>
            <a:ext cx="5715000" cy="37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7AE89DCD7EB14E905977A3D0B79272" ma:contentTypeVersion="0" ma:contentTypeDescription="Create a new document." ma:contentTypeScope="" ma:versionID="52a8a7fcaeddcaca157620f2435f7bb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1f7c6d91202698bab696f5c98b76a3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D82B6B-0B46-4F92-89DB-EDEFF8D55A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B48012-B299-4154-A116-6ED56BB9A0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5F2DD99-913C-4548-B61C-10BF9F8B49B4}">
  <ds:schemaRefs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3085</TotalTime>
  <Words>215</Words>
  <Application>Microsoft Office PowerPoint</Application>
  <PresentationFormat>On-screen Show (4:3)</PresentationFormat>
  <Paragraphs>73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Cooper Black</vt:lpstr>
      <vt:lpstr>Default Design</vt:lpstr>
      <vt:lpstr>Clouds</vt:lpstr>
      <vt:lpstr>Cloud</vt:lpstr>
      <vt:lpstr>Condensation Nuclei</vt:lpstr>
      <vt:lpstr>Cloud Formation</vt:lpstr>
      <vt:lpstr>Cloud Roots &amp; Translations</vt:lpstr>
      <vt:lpstr>Cirr0-</vt:lpstr>
      <vt:lpstr>Alto</vt:lpstr>
      <vt:lpstr>Strato-</vt:lpstr>
      <vt:lpstr>Nimbo-</vt:lpstr>
      <vt:lpstr>Cumulo-</vt:lpstr>
      <vt:lpstr>Cirrus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Nimbostratus</vt:lpstr>
      <vt:lpstr>Lenticular</vt:lpstr>
      <vt:lpstr>Contrails</vt:lpstr>
      <vt:lpstr>Cumulonimbus</vt:lpstr>
      <vt:lpstr>Mammatus</vt:lpstr>
      <vt:lpstr>Fog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ISD761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Clouds</dc:title>
  <dc:creator>nhassing</dc:creator>
  <cp:lastModifiedBy>SCHILLING ANGELA</cp:lastModifiedBy>
  <cp:revision>20</cp:revision>
  <dcterms:created xsi:type="dcterms:W3CDTF">2007-03-07T20:42:01Z</dcterms:created>
  <dcterms:modified xsi:type="dcterms:W3CDTF">2016-04-25T10:54:25Z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0x010100B07AE89DCD7EB14E905977A3D0B79272</vt:lpwstr>
  </property>
</Properties>
</file>