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handoutMasterIdLst>
    <p:handoutMasterId r:id="rId62"/>
  </p:handoutMasterIdLst>
  <p:sldIdLst>
    <p:sldId id="256" r:id="rId5"/>
    <p:sldId id="257" r:id="rId6"/>
    <p:sldId id="258" r:id="rId7"/>
    <p:sldId id="259" r:id="rId8"/>
    <p:sldId id="311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305" r:id="rId22"/>
    <p:sldId id="306" r:id="rId23"/>
    <p:sldId id="307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308" r:id="rId45"/>
    <p:sldId id="309" r:id="rId46"/>
    <p:sldId id="310" r:id="rId47"/>
    <p:sldId id="312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FF00"/>
    <a:srgbClr val="FF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EA0B9-07D5-4D95-9FB8-791CD8EEA80F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D9FB4-2458-452F-9F3E-626627BB9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65E889-51F7-42E3-8AB4-45E9CE0E9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EFF98-CB19-48FE-8F3B-19C571863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9FEB4-9B97-41EE-B5C2-615EC132D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048D0-0AE5-4691-AEB6-DDAB9BBD9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A85949-BC97-4BBE-8674-B5FBC699F2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36CE8-C1EB-435A-803F-4F3540F739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91643-D24F-475F-B253-022FB1908F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DD66A-93C3-4F2F-8669-29142FF3A8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05DBF-05AF-4A50-A64B-5790F9EEE5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B25AB-50F6-4B9B-9D16-FA5B4DC795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8970C-7892-4BCD-9AB6-9844FDBFD6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58310B5-A4D6-4084-87CE-5AD17B2DBCA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google.com/imgres?imgurl=http://facstaff.gpc.edu/~pgore/PhysicalScience/periodic-table.gif&amp;imgrefurl=http://facstaff.gpc.edu/~pgore/PhysicalScience/Periodic-table.html&amp;h=600&amp;w=876&amp;sz=62&amp;hl=en&amp;start=9&amp;usg=__WHRMLUg3D6Yli-dpYelI1JwtFBQ=&amp;tbnid=cKFZsOxgZBmgaM:&amp;tbnh=100&amp;tbnw=146&amp;prev=/images?q=periodic+table&amp;gbv=2&amp;hl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iwatchstuff.com/2007/05/08/iron-man-final-suit-thumb.jpg&amp;imgrefurl=http://www.iwatchstuff.com/2007/05/06-week/&amp;h=661&amp;w=450&amp;sz=71&amp;hl=en&amp;start=12&amp;usg=__YLoydp0Z1dQomwnDqdkZ7nG36z0=&amp;tbnid=64QxlrRWJxFIVM:&amp;tbnh=138&amp;tbnw=94&amp;prev=/images?q=iron&amp;gbv=2&amp;hl=en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eo.ucar.edu/kids/sky/images/air1_sm.jpg&amp;imgrefurl=http://www.eo.ucar.edu/kids/sky/air1.htm&amp;h=378&amp;w=504&amp;sz=34&amp;hl=en&amp;start=2&amp;usg=__9xujj_0LEeItVSWhKGT1d4iJIL4=&amp;tbnid=G43ktDLjGi_W9M:&amp;tbnh=98&amp;tbnw=130&amp;prev=/images?q=air&amp;gbv=2&amp;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goldprice.org/buying-gold/uploaded_images/how-to-buy-gold-794601.gif&amp;imgrefurl=http://www.goldprice.org/buying-gold/2006/05/how-to-buy-gold.html&amp;h=500&amp;w=500&amp;sz=63&amp;hl=en&amp;start=12&amp;usg=__p5kCXKMLE_dUyjO4UkcO7Mvtxyk=&amp;tbnid=6YhfSCK9nKcJ2M:&amp;tbnh=130&amp;tbnw=130&amp;prev=/images?q=gold+jewelry&amp;gbv=2&amp;hl=en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google.com/imgres?imgurl=http://files.turbosquid.com/Preview/Content_on_3_13_2003_05_10_27/BALLOONS3.jpg063BE7D2-3AFC-4BA6-B63949D8FD2084EA.jpgLarge.jpg&amp;imgrefurl=http://www.turbosquid.com/FullPreview/Index.cfm/ID/197791&amp;h=300&amp;w=400&amp;sz=24&amp;hl=en&amp;start=26&amp;usg=__tnkm5_PCmBAnm7D47x0a-ALG0-4=&amp;tbnid=QCng-1dh8jEEgM:&amp;tbnh=93&amp;tbnw=124&amp;prev=/images?q=helium+balloon&amp;start=20&amp;gbv=2&amp;ndsp=20&amp;hl=en&amp;sa=N" TargetMode="Externa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/imgres?imgurl=http://www.newchoicefundraising.com/NewChoiceSite/images/Product/Large/e50-ChocChip.jpg&amp;imgrefurl=http://www.newchoicefundraising.com/NewChoiceSite/products-fundraising.htm&amp;h=458&amp;w=600&amp;sz=31&amp;hl=en&amp;start=14&amp;usg=__WKCU7zDrqxfgT4U0TZjaU-CVobI=&amp;tbnid=zyjNxlcVl2PDmM:&amp;tbnh=103&amp;tbnw=135&amp;prev=/images?q=chocolate+chip+cookie+dough&amp;gbv=2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images.google.com/imgres?imgurl=http://www.fvhuskers.com/kool_aid.jpg&amp;imgrefurl=http://www.fvhuskers.com/trivia.html&amp;h=390&amp;w=290&amp;sz=25&amp;hl=en&amp;start=6&amp;usg=__ikMVnhTa2wcbTepVYUiDslgFW1c=&amp;tbnid=ygESc45Gqvv9zM:&amp;tbnh=123&amp;tbnw=91&amp;prev=/images?q=kool+aid&amp;gbv=2&amp;ndsp=20&amp;hl=en&amp;sa=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google.com/imgres?imgurl=http://www.citynews.ca/images/2006-06/jun2106-saltshaker.jpg&amp;imgrefurl=http://www.citynews.ca/news/news_1386.aspx&amp;h=240&amp;w=320&amp;sz=16&amp;hl=en&amp;start=1&amp;usg=__CxfkRqtMCDYLVu3tbwPsIQ1osuo=&amp;tbnid=nIPbWnwxbZ5XdM:&amp;tbnh=89&amp;tbnw=118&amp;prev=/images?q=table+salt&amp;gbv=2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google.com/imgres?imgurl=http://www.iowastormwater.org/images/Water%20Rippling.jpg&amp;imgrefurl=http://www.iowastormwater.org/&amp;h=1771&amp;w=2429&amp;sz=114&amp;hl=en&amp;start=4&amp;usg=__MkozPO6Yn6RT085FwkgLMTTP50Y=&amp;tbnid=d_aCQE-cM7iIkM:&amp;tbnh=109&amp;tbnw=150&amp;prev=/images?q=water&amp;gbv=2&amp;hl=en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webelements.com/webelements/elements/media/element-pics-theo/6_C_1.jpg&amp;imgrefurl=http://www.webelements.com/webelements/elements/print/C/pics.html&amp;h=320&amp;w=320&amp;sz=24&amp;hl=en&amp;start=4&amp;um=1&amp;usg=__NWn2GUVEoto_FoU-sZu6Nh4dt5g=&amp;tbnid=BjCdRdRBZccr8M:&amp;tbnh=118&amp;tbnw=118&amp;prev=/images?q=carbon+element&amp;gbv=2&amp;um=1&amp;hl=en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signonsandiego.com/uniontrib/20070628/images/curr-carbon430.gif&amp;imgrefurl=http://www.signonsandiego.com/uniontrib/20070628/news_lz1c28scrolls.html&amp;h=431&amp;w=430&amp;sz=27&amp;hl=en&amp;start=11&amp;usg=__fETKemAtEmyKRMN5eQG8MlznaYk=&amp;tbnid=dp6xUoDACLtOtM:&amp;tbnh=126&amp;tbnw=126&amp;prev=/images?q=carbon+dating&amp;gbv=2&amp;hl=en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http://images.google.com/imgres?imgurl=http://www.brooksfinejewelry.com/images/stones/diamond.jpg&amp;imgrefurl=http://www.brooksfinejewelry.com/info/gemstone_descriptions/&amp;h=120&amp;w=120&amp;sz=4&amp;hl=en&amp;start=7&amp;um=1&amp;usg=__qZiyMpsDY3IGWEBecuOMJDKMdXw=&amp;tbnid=hyUpJ2n_8Bc26M:&amp;tbnh=88&amp;tbnw=88&amp;prev=/images?q=carbon+element&amp;gbv=2&amp;um=1&amp;hl=en" TargetMode="External"/><Relationship Id="rId4" Type="http://schemas.openxmlformats.org/officeDocument/2006/relationships/image" Target="../media/image29.jpeg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starsandseas.com/SAS_Images/SAS_chem_images/elehydrogen.gif&amp;imgrefurl=http://www.starsandseas.com/SAS%20OrgChem/SASElements.htm&amp;h=410&amp;w=431&amp;sz=5&amp;hl=en&amp;start=2&amp;usg=__2OjVoodbvTps4ENN-c8CY7Zv5n8=&amp;tbnid=uZwkCmqIjQp7FM:&amp;tbnh=120&amp;tbnw=126&amp;prev=/images?q=oxygen+periodic+table&amp;gbv=2&amp;hl=en" TargetMode="External"/><Relationship Id="rId5" Type="http://schemas.openxmlformats.org/officeDocument/2006/relationships/image" Target="../media/image38.jpeg"/><Relationship Id="rId4" Type="http://schemas.openxmlformats.org/officeDocument/2006/relationships/hyperlink" Target="http://images.google.com/imgres?imgurl=http://www.unusualphobias.com/Breathing.jpg&amp;imgrefurl=http://www.unusualphobias.com/breathing.html&amp;h=288&amp;w=288&amp;sz=25&amp;hl=en&amp;start=5&amp;usg=___gg6Ol-WiKK8ERD9ji8h8SButAc=&amp;tbnid=5ZeV9GzCqWq0yM:&amp;tbnh=115&amp;tbnw=115&amp;prev=/images?q=breathing&amp;gbv=2&amp;hl=en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hyperlink" Target="http://images.google.com/imgres?imgurl=http://www.theodoregray.com/PeriodicTable/Samples/Fluorite/s7s.JPG&amp;imgrefurl=http://www.theodoregray.com/PeriodicTable/Elements/009/index.html&amp;h=228&amp;w=228&amp;sz=8&amp;hl=en&amp;start=9&amp;um=1&amp;usg=__x45b_JjgbMlaVJ6y0-2UceE36ug=&amp;tbnid=u08LFgcn9nhABM:&amp;tbnh=108&amp;tbnw=108&amp;prev=/images?q=fluorine+element&amp;gbv=2&amp;um=1&amp;hl=en" TargetMode="Externa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jpeg"/><Relationship Id="rId7" Type="http://schemas.openxmlformats.org/officeDocument/2006/relationships/hyperlink" Target="http://images.google.com/imgres?imgurl=http://periodictable.com/Samples/013.21/s9s.JPG&amp;imgrefurl=http://www.periodictable.com/Elements/013/index.html&amp;h=356&amp;w=356&amp;sz=19&amp;hl=en&amp;start=3&amp;um=1&amp;usg=__pw3CROqlkZQ-eDuIY01k9PcKZvo=&amp;tbnid=NJjdH7sDK_54eM:&amp;tbnh=121&amp;tbnw=121&amp;prev=/images?q=aluminum+element&amp;gbv=2&amp;ndsp=20&amp;um=1&amp;hl=en&amp;sa=N" TargetMode="External"/><Relationship Id="rId2" Type="http://schemas.openxmlformats.org/officeDocument/2006/relationships/hyperlink" Target="http://upload.wikimedia.org/wikipedia/en/1/1f/Diet_Cok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hyperlink" Target="http://images.google.com/imgres?imgurl=http://www.greenrenovations.biz/images/146_recycled_aluminum_sink.jpg&amp;imgrefurl=http://www.greenrenovations.biz/greenmaterialphotos.html&amp;h=126&amp;w=146&amp;sz=5&amp;hl=en&amp;start=19&amp;um=1&amp;usg=__AGOsq7IihHIUlwSwcSzhoXtCO_I=&amp;tbnid=jjJWcG5rELSnnM:&amp;tbnh=82&amp;tbnw=95&amp;prev=/images?q=aluminum+sink&amp;gbv=2&amp;um=1&amp;hl=en" TargetMode="External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cpushack.net/images/silicon.jpg&amp;imgrefurl=http://www.cpushack.net/MakingWafers.html&amp;h=408&amp;w=500&amp;sz=56&amp;hl=en&amp;start=12&amp;um=1&amp;usg=__gICztnXsv0f_2pBL7j_PF47WFSc=&amp;tbnid=oOOMqly7s67CXM:&amp;tbnh=106&amp;tbnw=130&amp;prev=/images?q=silicon&amp;gbv=2&amp;um=1&amp;hl=en" TargetMode="External"/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hyperlink" Target="http://www.carinacharms.com/cgi-bin/carina/CB004.html?id=i2naj2d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exsan.net/images/automotive2.jpg&amp;imgrefurl=http://www.exsan.net/auto_moto_service.htm&amp;h=180&amp;w=169&amp;sz=8&amp;hl=en&amp;start=14&amp;um=1&amp;usg=__qi7woaPO7HzGMp4XdBZ7HwLxFyc=&amp;tbnid=l7WCs6b6z-N9HM:&amp;tbnh=101&amp;tbnw=95&amp;prev=/images?q=silicon+sealant&amp;gbv=2&amp;um=1&amp;hl=en" TargetMode="External"/><Relationship Id="rId11" Type="http://schemas.openxmlformats.org/officeDocument/2006/relationships/image" Target="../media/image55.jpeg"/><Relationship Id="rId5" Type="http://schemas.openxmlformats.org/officeDocument/2006/relationships/image" Target="../media/image52.jpeg"/><Relationship Id="rId10" Type="http://schemas.openxmlformats.org/officeDocument/2006/relationships/hyperlink" Target="http://images.google.com/imgres?imgurl=http://www.joytech.net/images/products/111-silicon-glove-packs.jpg&amp;imgrefurl=http://www.joytech.net/products.php?section=viewprod&amp;catID=12&amp;type=wii&amp;productID=111&amp;ProductName=Silicon-Glove-Pack&amp;h=300&amp;w=300&amp;sz=12&amp;hl=en&amp;start=19&amp;um=1&amp;usg=__vfCt9vLtSZAYGFSpnllHPBKHhrc=&amp;tbnid=LOVaErHL20cdeM:&amp;tbnh=116&amp;tbnw=116&amp;prev=/images?q=silicon&amp;gbv=2&amp;um=1&amp;hl=en" TargetMode="External"/><Relationship Id="rId4" Type="http://schemas.openxmlformats.org/officeDocument/2006/relationships/hyperlink" Target="http://images.google.com/imgres?imgurl=http://www.newrver.com/publish/images/silicone_cookware.jpg&amp;imgrefurl=http://www.newrver.com/rvcookware.shtml&amp;h=282&amp;w=288&amp;sz=17&amp;hl=en&amp;start=1&amp;um=1&amp;usg=__HbizrwSzkRLueDuUglqJVLUwxzg=&amp;tbnid=J2KUU2IrnxBPCM:&amp;tbnh=113&amp;tbnw=115&amp;prev=/images?q=silicon+cookware&amp;gbv=2&amp;um=1&amp;hl=en" TargetMode="External"/><Relationship Id="rId9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smokingdrum.co.uk/wp-content/uploads/2007/05/c4d_ice_cube_7.jpg&amp;imgrefurl=http://www.smokingdrum.co.uk/2004/08/realistic-ice-cube-in-cinema-4d/&amp;h=280&amp;w=319&amp;sz=17&amp;hl=en&amp;start=4&amp;usg=__YEWiklHIhkdgowMsfT77fEEj8eg=&amp;tbnid=ZKH_pF7fV2uTsM:&amp;tbnh=104&amp;tbnw=118&amp;prev=/images?q=ice+cube&amp;gbv=2&amp;hl=en" TargetMode="Externa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innehahacreek.org/images/fertilizer_002.jpg&amp;imgrefurl=http://www.minnehahacreek.org/ManagingWateronYourProperty.php&amp;h=700&amp;w=535&amp;sz=49&amp;hl=en&amp;start=3&amp;um=1&amp;usg=__X9G6aw6a8AJKu8QxgVG3ZOm2Wzw=&amp;tbnid=qp_uuMkAplAqdM:&amp;tbnh=140&amp;tbnw=107&amp;prev=/images?q=fertilizer&amp;gbv=2&amp;um=1&amp;hl=en" TargetMode="External"/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puretea.net/Green%20Tea/China%20Green%20Tea/GUN%20POWDER%203505%20AA.jpg&amp;imgrefurl=http://www.puretea.net/Green%20Tea.htm&amp;h=450&amp;w=600&amp;sz=136&amp;hl=en&amp;start=16&amp;um=1&amp;usg=__5XR2nNayWZ5O_rUu89xfRWNYUEM=&amp;tbnid=7fd0XqwXzAz4sM:&amp;tbnh=101&amp;tbnw=135&amp;prev=/images?q=gun+powder&amp;gbv=2&amp;um=1&amp;hl=en" TargetMode="External"/><Relationship Id="rId11" Type="http://schemas.openxmlformats.org/officeDocument/2006/relationships/image" Target="../media/image62.jpeg"/><Relationship Id="rId5" Type="http://schemas.openxmlformats.org/officeDocument/2006/relationships/image" Target="../media/image59.jpeg"/><Relationship Id="rId10" Type="http://schemas.openxmlformats.org/officeDocument/2006/relationships/hyperlink" Target="http://images.google.com/imgres?imgurl=http://library.thinkquest.org/05aug/01406/Mammoth%20Hot%20Springs.jpg&amp;imgrefurl=http://library.thinkquest.org/05aug/01406/volcanic%20features.htm&amp;h=443&amp;w=604&amp;sz=72&amp;hl=en&amp;start=4&amp;um=1&amp;usg=__zIO_UYBuoqFZrEFRB_VZCY9KvyQ=&amp;tbnid=NrkWlbSnuwAuiM:&amp;tbnh=99&amp;tbnw=135&amp;prev=/images?q=hot+springs&amp;gbv=2&amp;um=1&amp;hl=en" TargetMode="External"/><Relationship Id="rId4" Type="http://schemas.openxmlformats.org/officeDocument/2006/relationships/image" Target="../media/image58.jpeg"/><Relationship Id="rId9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44.jpeg"/><Relationship Id="rId7" Type="http://schemas.openxmlformats.org/officeDocument/2006/relationships/hyperlink" Target="http://images.google.com/imgres?imgurl=http://amazingrust.com/Experiments/how_to/Images/Chlorine_gas.jpg&amp;imgrefurl=http://amazingrust.com/Experiments/how_to/Cl2.html&amp;h=1078&amp;w=1000&amp;sz=61&amp;hl=en&amp;start=8&amp;um=1&amp;usg=__2Ph-Fm4swybryH5EbkBE2ahroWw=&amp;tbnid=bhTIkc5GaiID4M:&amp;tbnh=150&amp;tbnw=139&amp;prev=/images?q=Chlorine&amp;gbv=2&amp;um=1&amp;hl=en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5.jpeg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gif"/><Relationship Id="rId5" Type="http://schemas.openxmlformats.org/officeDocument/2006/relationships/image" Target="../media/image72.gif"/><Relationship Id="rId4" Type="http://schemas.openxmlformats.org/officeDocument/2006/relationships/image" Target="../media/image71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jpeg"/><Relationship Id="rId5" Type="http://schemas.openxmlformats.org/officeDocument/2006/relationships/hyperlink" Target="http://images.google.com/imgres?imgurl=http://www.webelements.com/_media/elements/element-pics-theo/28_Ni_2.jpg&amp;imgrefurl=http://www.webelements.com/nickel/pictures.html&amp;h=320&amp;w=320&amp;sz=20&amp;hl=en&amp;start=4&amp;um=1&amp;usg=__kCM9-sKBge4I3wpHO7Ewi9ooijs=&amp;tbnid=Rae5Nlt8WNf-OM:&amp;tbnh=118&amp;tbnw=118&amp;prev=/images?q=Nickel+element&amp;gbv=2&amp;um=1&amp;hl=en" TargetMode="External"/><Relationship Id="rId4" Type="http://schemas.openxmlformats.org/officeDocument/2006/relationships/image" Target="../media/image7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79.jpeg"/><Relationship Id="rId2" Type="http://schemas.openxmlformats.org/officeDocument/2006/relationships/hyperlink" Target="http://www.foodprocessing-technology.com/contractors/ingredients/iclip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www.americanelements.com/ingot.jpg&amp;imgrefurl=http://www.americanelements.com/mgm.html&amp;h=460&amp;w=460&amp;sz=28&amp;hl=en&amp;start=6&amp;um=1&amp;usg=__KU-lTaIDLxxoPhZrELf9q5A1Qg8=&amp;tbnid=c2greAabbCszoM:&amp;tbnh=128&amp;tbnw=128&amp;prev=/images?q=Magnesium+Element&amp;gbv=2&amp;um=1&amp;hl=en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com/imgres?imgurl=http://elements.vanderkrogt.net/images/witzke/Iridium-Nishni_Tagil_Russia.JPG&amp;imgrefurl=http://elements.vanderkrogt.net/elem/ir.html&amp;h=245&amp;w=326&amp;sz=8&amp;hl=en&amp;start=7&amp;um=1&amp;usg=__q91ETSkpuirwwtDa1eosfb2UhL8=&amp;tbnid=qh0iT4lCV5xXjM:&amp;tbnh=89&amp;tbnw=118&amp;prev=/images?q=Iridium&amp;gbv=2&amp;um=1&amp;hl=en" TargetMode="External"/><Relationship Id="rId5" Type="http://schemas.openxmlformats.org/officeDocument/2006/relationships/image" Target="../media/image82.jpeg"/><Relationship Id="rId4" Type="http://schemas.openxmlformats.org/officeDocument/2006/relationships/hyperlink" Target="http://images.google.com/imgres?imgurl=http://www.poshwoman.com/images/Comfort-Fit-Wedding-Ring-in-Platinum-1.jpg&amp;imgrefurl=http://www.poshwoman.com/&amp;h=350&amp;w=369&amp;sz=15&amp;hl=en&amp;start=12&amp;um=1&amp;usg=__dY5pUQgkMrB8fmGF6jbyHJBdfh0=&amp;tbnid=x7IyvoxUsHXILM:&amp;tbnh=116&amp;tbnw=122&amp;prev=/images?q=platinum&amp;gbv=2&amp;um=1&amp;hl=en&amp;sa=N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5.jpeg"/><Relationship Id="rId7" Type="http://schemas.openxmlformats.org/officeDocument/2006/relationships/hyperlink" Target="http://images.google.com/imgres?imgurl=http://ufwildlife.ifas.ufl.edu/images/poison_sign.png&amp;imgrefurl=http://ufwildlife.ifas.ufl.edu/venomous_snake_faqs.shtml&amp;h=331&amp;w=400&amp;sz=11&amp;hl=en&amp;start=3&amp;um=1&amp;usg=__NW9Bc5NjQEjPRyxQ_GfsjbSU8I4=&amp;tbnid=qsYWjhFI9PpY-M:&amp;tbnh=103&amp;tbnw=124&amp;prev=/images?q=Poison&amp;gbv=2&amp;um=1&amp;hl=en" TargetMode="External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0.jpeg"/><Relationship Id="rId4" Type="http://schemas.openxmlformats.org/officeDocument/2006/relationships/image" Target="../media/image86.jpeg"/><Relationship Id="rId9" Type="http://schemas.openxmlformats.org/officeDocument/2006/relationships/hyperlink" Target="http://images.google.com/imgres?imgurl=http://streetknowledge.files.wordpress.com/2008/05/lead.jpg&amp;imgrefurl=http://streetknowledge.wordpress.com/2008/05/28/exposure-to-lead-linked-to-violent-crime/&amp;h=386&amp;w=482&amp;sz=55&amp;hl=en&amp;start=2&amp;um=1&amp;usg=__3Y3h5C8pO2_XXHxUuA-FfsFaInk=&amp;tbnid=PsNcMYumsrZa4M:&amp;tbnh=103&amp;tbnw=129&amp;prev=/images?q=Lead&amp;gbv=2&amp;um=1&amp;hl=e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3.jpeg"/><Relationship Id="rId4" Type="http://schemas.openxmlformats.org/officeDocument/2006/relationships/hyperlink" Target="http://images.google.com/imgres?imgurl=http://popgen.unimaas.nl/~jlindsey/commanster/Habitat/Microhabitat/animal.jpg&amp;imgrefurl=http://popgen.unimaas.nl/~jlindsey/commanster/Habitat/Microhabitat/animal.html&amp;h=425&amp;w=640&amp;sz=155&amp;hl=en&amp;start=18&amp;um=1&amp;usg=__mijgJad8xSTT0KnjDubfnH46kio=&amp;tbnid=01EgCxiLd06dnM:&amp;tbnh=91&amp;tbnw=137&amp;prev=/images?q=dead+animal&amp;gbv=2&amp;um=1&amp;hl=en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6.jpeg"/><Relationship Id="rId4" Type="http://schemas.openxmlformats.org/officeDocument/2006/relationships/hyperlink" Target="http://images.google.com/imgres?imgurl=http://www.sikunews.com/img/siku/publish/2007/11/Uranium_2.jpg&amp;imgrefurl=http://www.sikunews.com/art.html?artid=4881&amp;catid=4&amp;h=241&amp;w=360&amp;sz=23&amp;hl=en&amp;start=7&amp;um=1&amp;usg=__XP1pQLC47Rbv1ziRopf2v933G3Y=&amp;tbnid=6olC07gOSiFbdM:&amp;tbnh=81&amp;tbnw=121&amp;prev=/images?q=Uranium&amp;gbv=2&amp;um=1&amp;hl=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http://imagecache2.allposters.com/images/pic/NIM/AF397~Drop-of-Water-Posters.jpg&amp;imgrefurl=http://sueannsnwprblog.blogspot.com/2007_11_01_archive.html&amp;h=450&amp;w=337&amp;sz=34&amp;hl=en&amp;start=19&amp;usg=__FJ9GsZXKnVzguUzsNd3W-wW_IZ4=&amp;tbnid=WrGcaERj8I5zNM:&amp;tbnh=127&amp;tbnw=95&amp;prev=/images?q=water&amp;gbv=2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images.google.com/aclk?sa=L&amp;ai=CN4E7u2YQSe6pLpLkM5XM2IoO5sqXjwGio6qSA4iVnwUQASCTrPsFKANQ_8Xcl_v_____AWDJnuOJlKSYE8gBAaoEH0_Qq4_QugNMGTJm1_aquw5rxNmTy0H3L6ZULFJjBuI&amp;num=1&amp;sig=AGiWqtwSj0VVfsb88PRoYeM-7xA1Ooj_uA&amp;q=http://redirect.searchignite.com/si/cm/tracking/clickredirect.aspx?sicontent=0&amp;sicreative=738560486&amp;sitrackingid=17051463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6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cinci.rr.com/cwpsite/pages/Wupatki.htm" TargetMode="External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3.jpeg"/><Relationship Id="rId4" Type="http://schemas.openxmlformats.org/officeDocument/2006/relationships/image" Target="../media/image4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7.jpeg"/><Relationship Id="rId5" Type="http://schemas.openxmlformats.org/officeDocument/2006/relationships/hyperlink" Target="http://blog.ammar-ibrahim.com/uploads/pyramids-camel.jpg" TargetMode="External"/><Relationship Id="rId4" Type="http://schemas.openxmlformats.org/officeDocument/2006/relationships/image" Target="../media/image12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2.jpeg"/><Relationship Id="rId5" Type="http://schemas.openxmlformats.org/officeDocument/2006/relationships/image" Target="../media/image131.jpeg"/><Relationship Id="rId4" Type="http://schemas.openxmlformats.org/officeDocument/2006/relationships/hyperlink" Target="http://www.seeya-downtheroad.com/2001/SaltField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google.com/imgres?imgurl=http://helloworldbea.files.wordpress.com/2008/05/watervapor.jpg&amp;imgrefurl=http://helloworldbea.wordpress.com/2008/05/16/the-4-most-powerful-greenhouse-gases/&amp;h=450&amp;w=300&amp;sz=13&amp;hl=en&amp;start=4&amp;usg=__YJpWvjRnuNKtFVuHOzQeoPAj_Yo=&amp;tbnid=k5_V3jvSTxoziM:&amp;tbnh=127&amp;tbnw=85&amp;prev=/images?q=water+vapor&amp;gbv=2&amp;hl=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bpischools.org.uk/page/modules/solids-liquids-gases/slg2.cfm?coSiteNavigation_allTopic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7772400" cy="2971800"/>
          </a:xfrm>
        </p:spPr>
        <p:txBody>
          <a:bodyPr/>
          <a:lstStyle/>
          <a:p>
            <a:r>
              <a:rPr lang="en-US" sz="10000" dirty="0"/>
              <a:t>MATTER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Elements Mixtures</a:t>
            </a:r>
            <a:r>
              <a:rPr lang="en-US" sz="9600" dirty="0"/>
              <a:t> </a:t>
            </a:r>
            <a:r>
              <a:rPr lang="en-US" sz="9600" dirty="0" smtClean="0"/>
              <a:t>&amp; Compounds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Elements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534400" cy="5867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Substances that can’t be broken down into other substances</a:t>
            </a:r>
            <a:endParaRPr lang="en-US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Periodic Table</a:t>
            </a:r>
          </a:p>
          <a:p>
            <a:pPr lvl="1"/>
            <a:r>
              <a:rPr lang="en-US" dirty="0" smtClean="0"/>
              <a:t>Elements are listed on a chart                          in order of their characteristics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Chemical Symbol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1 or 2 letters that stand for an element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Usually, but not always an abbreviation of the elements name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tbn0.google.com/images?q=tbn:cKFZsOxgZBmgaM:http://facstaff.gpc.edu/~pgore/PhysicalScience/periodic-tabl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514600"/>
            <a:ext cx="2781301" cy="1905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Examples of Chemical Symbols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  		</a:t>
            </a:r>
            <a:r>
              <a:rPr lang="en-US" sz="3600" dirty="0" smtClean="0">
                <a:solidFill>
                  <a:srgbClr val="00FF00"/>
                </a:solidFill>
              </a:rPr>
              <a:t>O</a:t>
            </a:r>
            <a:r>
              <a:rPr lang="en-US" sz="3600" dirty="0" smtClean="0"/>
              <a:t>xygen – </a:t>
            </a:r>
            <a:r>
              <a:rPr lang="en-US" sz="3600" dirty="0" smtClean="0">
                <a:solidFill>
                  <a:srgbClr val="00FF00"/>
                </a:solidFill>
              </a:rPr>
              <a:t>O</a:t>
            </a:r>
            <a:r>
              <a:rPr lang="en-US" sz="3600" dirty="0" smtClean="0"/>
              <a:t>		</a:t>
            </a:r>
            <a:r>
              <a:rPr lang="en-US" sz="3600" dirty="0" smtClean="0">
                <a:solidFill>
                  <a:srgbClr val="FFC000"/>
                </a:solidFill>
              </a:rPr>
              <a:t>He</a:t>
            </a:r>
            <a:r>
              <a:rPr lang="en-US" sz="3600" dirty="0" smtClean="0"/>
              <a:t>lium – </a:t>
            </a:r>
            <a:r>
              <a:rPr lang="en-US" sz="3600" dirty="0" smtClean="0">
                <a:solidFill>
                  <a:srgbClr val="FFC000"/>
                </a:solidFill>
              </a:rPr>
              <a:t>He</a:t>
            </a:r>
          </a:p>
          <a:p>
            <a:pPr algn="ctr">
              <a:buNone/>
            </a:pPr>
            <a:endParaRPr lang="en-US" sz="3600" dirty="0"/>
          </a:p>
          <a:p>
            <a:pPr algn="ctr">
              <a:buNone/>
            </a:pPr>
            <a:endParaRPr lang="en-US" sz="3600" dirty="0" smtClean="0"/>
          </a:p>
          <a:p>
            <a:pPr algn="ctr">
              <a:buNone/>
            </a:pP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		 Gold – </a:t>
            </a:r>
            <a:r>
              <a:rPr lang="en-US" sz="3600" dirty="0" smtClean="0">
                <a:solidFill>
                  <a:srgbClr val="C00000"/>
                </a:solidFill>
              </a:rPr>
              <a:t>Au</a:t>
            </a:r>
            <a:r>
              <a:rPr lang="en-US" sz="3600" dirty="0" smtClean="0"/>
              <a:t>		  Iron - </a:t>
            </a:r>
            <a:r>
              <a:rPr lang="en-US" sz="3600" dirty="0" smtClean="0">
                <a:solidFill>
                  <a:srgbClr val="C00000"/>
                </a:solidFill>
              </a:rPr>
              <a:t>Fe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://tbn0.google.com/images?q=tbn:G43ktDLjGi_W9M:http://www.eo.ucar.edu/kids/sky/images/air1_sm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09800"/>
            <a:ext cx="2324877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tbn0.google.com/images?q=tbn:QCng-1dh8jEEgM:http://files.turbosquid.com/Preview/Content_on_3_13_2003_05_10_27/BALLOONS3.jpg063BE7D2-3AFC-4BA6-B63949D8FD2084EA.jpg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1336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://tbn0.google.com/images?q=tbn:6YhfSCK9nKcJ2M:http://goldprice.org/buying-gold/uploaded_images/how-to-buy-gold-794601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4800600"/>
            <a:ext cx="2133600" cy="174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4" name="Picture 10" descr="http://tbn0.google.com/images?q=tbn:64QxlrRWJxFIVM:http://www.iwatchstuff.com/2007/05/08/iron-man-final-suit-thumb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0" y="4800600"/>
            <a:ext cx="1219200" cy="1789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Mixtures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Combination of 2 or more substances in which the substances keep their own properties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NOT chemically combined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definite amount of each ingredient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Examples:  Milk, Kool-Aid, Pudding, Raisin Bran, Chocolate Chip Cookie Dough</a:t>
            </a:r>
            <a:endParaRPr lang="en-US" dirty="0"/>
          </a:p>
        </p:txBody>
      </p:sp>
      <p:pic>
        <p:nvPicPr>
          <p:cNvPr id="5122" name="Picture 2" descr="http://tbn0.google.com/images?q=tbn:zyjNxlcVl2PDmM:http://www.newchoicefundraising.com/NewChoiceSite/images/Product/Large/e50-ChocChip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743200"/>
            <a:ext cx="1685370" cy="1285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tbn0.google.com/images?q=tbn:ygESc45Gqvv9zM:http://www.fvhuskers.com/kool_ai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2057400"/>
            <a:ext cx="1295400" cy="175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2 or more elements that have been chemically combined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Has new properties that are different from the properties of the elements it’s made of (new substance)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Can be broken down by chemical means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Has a definite amount of each element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867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Molecule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Smallest part of a compound</a:t>
            </a:r>
            <a:r>
              <a:rPr lang="en-US" dirty="0" smtClean="0"/>
              <a:t> (can’t be any smaller unless it is broken apart into separate elements)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Chemical Formula</a:t>
            </a:r>
          </a:p>
          <a:p>
            <a:pPr lvl="1"/>
            <a:r>
              <a:rPr lang="en-US" dirty="0" smtClean="0"/>
              <a:t>Used to show what elements and how many make up a compound</a:t>
            </a:r>
          </a:p>
          <a:p>
            <a:pPr lvl="1"/>
            <a:r>
              <a:rPr lang="en-US" dirty="0" smtClean="0"/>
              <a:t>Examples:  </a:t>
            </a:r>
            <a:r>
              <a:rPr lang="en-US" dirty="0" err="1" smtClean="0"/>
              <a:t>NaCl</a:t>
            </a:r>
            <a:r>
              <a:rPr lang="en-US" dirty="0" smtClean="0"/>
              <a:t> </a:t>
            </a:r>
            <a:r>
              <a:rPr lang="en-US" sz="2000" dirty="0" smtClean="0"/>
              <a:t>(sodium chloride)		</a:t>
            </a:r>
            <a:r>
              <a:rPr lang="en-US" dirty="0" smtClean="0"/>
              <a:t>H</a:t>
            </a:r>
            <a:r>
              <a:rPr lang="en-US" sz="1800" dirty="0" smtClean="0"/>
              <a:t>2</a:t>
            </a:r>
            <a:r>
              <a:rPr lang="en-US" dirty="0" smtClean="0"/>
              <a:t>O </a:t>
            </a:r>
            <a:r>
              <a:rPr lang="en-US" sz="1800" dirty="0" smtClean="0"/>
              <a:t>(water)</a:t>
            </a:r>
          </a:p>
          <a:p>
            <a:pPr lvl="1">
              <a:buNone/>
            </a:pPr>
            <a:endParaRPr lang="en-US" sz="1800" dirty="0"/>
          </a:p>
          <a:p>
            <a:pPr lvl="1">
              <a:buNone/>
            </a:pPr>
            <a:r>
              <a:rPr lang="en-US" sz="1800" dirty="0" smtClean="0"/>
              <a:t>                       Sodium    Chlorine		2 Hydrogen   Oxygen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3124200" y="5486400"/>
            <a:ext cx="304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16200000" flipH="1">
            <a:off x="3543300" y="5524500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6858000" y="5486400"/>
            <a:ext cx="304800" cy="30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6200000" flipH="1">
            <a:off x="7277100" y="5524500"/>
            <a:ext cx="3048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74" name="Picture 2" descr="http://tbn0.google.com/images?q=tbn:nIPbWnwxbZ5XdM:http://www.citynews.ca/images/2006-06/jun2106-saltsha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7118" r="25424"/>
          <a:stretch>
            <a:fillRect/>
          </a:stretch>
        </p:blipFill>
        <p:spPr bwMode="auto">
          <a:xfrm>
            <a:off x="4953000" y="5486400"/>
            <a:ext cx="457200" cy="726621"/>
          </a:xfrm>
          <a:prstGeom prst="rect">
            <a:avLst/>
          </a:prstGeom>
          <a:noFill/>
        </p:spPr>
      </p:pic>
      <p:pic>
        <p:nvPicPr>
          <p:cNvPr id="3076" name="Picture 4" descr="http://tbn0.google.com/images?q=tbn:d_aCQE-cM7iIkM:http://www.iowastormwater.org/images/Water%2520Rippl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486400"/>
            <a:ext cx="685800" cy="498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sz="3000" dirty="0" smtClean="0"/>
              <a:t>Common Elements and Compounds in Earth Science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Hydrogen</a:t>
            </a:r>
            <a:r>
              <a:rPr lang="en-US" sz="2000" dirty="0" smtClean="0"/>
              <a:t>	H		</a:t>
            </a:r>
            <a:r>
              <a:rPr lang="en-US" sz="2000" dirty="0" smtClean="0">
                <a:solidFill>
                  <a:srgbClr val="002060"/>
                </a:solidFill>
              </a:rPr>
              <a:t>Lead</a:t>
            </a:r>
            <a:r>
              <a:rPr lang="en-US" sz="2000" dirty="0" smtClean="0"/>
              <a:t>		</a:t>
            </a:r>
            <a:r>
              <a:rPr lang="en-US" sz="2000" dirty="0" err="1" smtClean="0"/>
              <a:t>Pb</a:t>
            </a:r>
            <a:r>
              <a:rPr lang="en-US" sz="2000" dirty="0" smtClean="0"/>
              <a:t>		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Helium</a:t>
            </a:r>
            <a:r>
              <a:rPr lang="en-US" sz="2000" dirty="0" smtClean="0"/>
              <a:t>		He		</a:t>
            </a:r>
            <a:r>
              <a:rPr lang="en-US" sz="2000" dirty="0" smtClean="0">
                <a:solidFill>
                  <a:srgbClr val="002060"/>
                </a:solidFill>
              </a:rPr>
              <a:t>Radon</a:t>
            </a:r>
            <a:r>
              <a:rPr lang="en-US" sz="2000" dirty="0" smtClean="0"/>
              <a:t>		</a:t>
            </a:r>
            <a:r>
              <a:rPr lang="en-US" sz="2000" dirty="0" err="1" smtClean="0"/>
              <a:t>Rn</a:t>
            </a:r>
            <a:r>
              <a:rPr lang="en-US" sz="2000" dirty="0" smtClean="0"/>
              <a:t>	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Carbon	</a:t>
            </a:r>
            <a:r>
              <a:rPr lang="en-US" sz="2000" dirty="0" smtClean="0"/>
              <a:t>	C		</a:t>
            </a:r>
            <a:r>
              <a:rPr lang="en-US" sz="2000" dirty="0" smtClean="0">
                <a:solidFill>
                  <a:srgbClr val="002060"/>
                </a:solidFill>
              </a:rPr>
              <a:t>Uranium</a:t>
            </a:r>
            <a:r>
              <a:rPr lang="en-US" sz="2000" dirty="0" smtClean="0"/>
              <a:t>	U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Nitrogen</a:t>
            </a:r>
            <a:r>
              <a:rPr lang="en-US" sz="2000" dirty="0" smtClean="0"/>
              <a:t>	N		Nitrate			NO</a:t>
            </a:r>
            <a:r>
              <a:rPr lang="en-US" sz="1500" dirty="0" smtClean="0"/>
              <a:t>3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Oxygen</a:t>
            </a:r>
            <a:r>
              <a:rPr lang="en-US" sz="2000" dirty="0" smtClean="0"/>
              <a:t>		O		Carbon Monoxide	CO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Sodium</a:t>
            </a:r>
            <a:r>
              <a:rPr lang="en-US" sz="2000" dirty="0" smtClean="0"/>
              <a:t>		Na		Carbon Dioxide		CO</a:t>
            </a:r>
            <a:r>
              <a:rPr lang="en-US" sz="1500" dirty="0" smtClean="0"/>
              <a:t>2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Fluorine</a:t>
            </a:r>
            <a:r>
              <a:rPr lang="en-US" sz="2000" dirty="0" smtClean="0"/>
              <a:t>		F		</a:t>
            </a:r>
            <a:r>
              <a:rPr lang="en-US" sz="2000" dirty="0" err="1" smtClean="0"/>
              <a:t>CloroFluoroCarbons</a:t>
            </a:r>
            <a:r>
              <a:rPr lang="en-US" sz="2000" dirty="0" smtClean="0"/>
              <a:t>	CFC’s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Aluminum</a:t>
            </a:r>
            <a:r>
              <a:rPr lang="en-US" sz="2000" dirty="0" smtClean="0"/>
              <a:t>	Al		Ozone			O</a:t>
            </a:r>
            <a:r>
              <a:rPr lang="en-US" sz="1500" dirty="0" smtClean="0"/>
              <a:t>3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Silicon</a:t>
            </a:r>
            <a:r>
              <a:rPr lang="en-US" sz="2000" dirty="0" smtClean="0"/>
              <a:t>		Si		Water			H</a:t>
            </a:r>
            <a:r>
              <a:rPr lang="en-US" sz="1500" dirty="0" smtClean="0"/>
              <a:t>2</a:t>
            </a:r>
            <a:r>
              <a:rPr lang="en-US" sz="2000" dirty="0" smtClean="0"/>
              <a:t>O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Sulfur</a:t>
            </a:r>
            <a:r>
              <a:rPr lang="en-US" sz="2000" dirty="0" smtClean="0"/>
              <a:t>		S		Methane		CH</a:t>
            </a:r>
            <a:r>
              <a:rPr lang="en-US" sz="1500" dirty="0" smtClean="0"/>
              <a:t>4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Chlorine</a:t>
            </a:r>
            <a:r>
              <a:rPr lang="en-US" sz="2000" dirty="0" smtClean="0"/>
              <a:t>	</a:t>
            </a:r>
            <a:r>
              <a:rPr lang="en-US" sz="2000" dirty="0" err="1" smtClean="0"/>
              <a:t>Cl</a:t>
            </a:r>
            <a:r>
              <a:rPr lang="en-US" sz="2000" dirty="0" smtClean="0"/>
              <a:t>		Ammonia		NH</a:t>
            </a:r>
            <a:r>
              <a:rPr lang="en-US" sz="1500" dirty="0" smtClean="0"/>
              <a:t>3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Calcium	</a:t>
            </a:r>
            <a:r>
              <a:rPr lang="en-US" sz="2000" dirty="0" smtClean="0"/>
              <a:t>	Ca		Sulfuric Acid		H</a:t>
            </a:r>
            <a:r>
              <a:rPr lang="en-US" sz="1500" dirty="0" smtClean="0"/>
              <a:t>2</a:t>
            </a:r>
            <a:r>
              <a:rPr lang="en-US" sz="2000" dirty="0" smtClean="0"/>
              <a:t>SO</a:t>
            </a:r>
            <a:r>
              <a:rPr lang="en-US" sz="1500" dirty="0" smtClean="0"/>
              <a:t>4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Iron</a:t>
            </a:r>
            <a:r>
              <a:rPr lang="en-US" sz="2000" dirty="0" smtClean="0"/>
              <a:t>		Fe		Iron Oxide (Rust)	</a:t>
            </a:r>
            <a:r>
              <a:rPr lang="en-US" sz="2000" dirty="0" err="1" smtClean="0"/>
              <a:t>FeO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Nickel 	</a:t>
            </a:r>
            <a:r>
              <a:rPr lang="en-US" sz="2000" dirty="0" smtClean="0"/>
              <a:t>	Ni		Calcium Carbonate (Limestone)	CaCO</a:t>
            </a:r>
            <a:r>
              <a:rPr lang="en-US" sz="1500" dirty="0" smtClean="0"/>
              <a:t>3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Magnesium</a:t>
            </a:r>
            <a:r>
              <a:rPr lang="en-US" sz="2000" dirty="0" smtClean="0"/>
              <a:t>	Mg		Silicon Dioxide (Quartz)	SiO</a:t>
            </a:r>
            <a:r>
              <a:rPr lang="en-US" sz="1500" dirty="0" smtClean="0"/>
              <a:t>2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002060"/>
                </a:solidFill>
              </a:rPr>
              <a:t>Iridium</a:t>
            </a:r>
            <a:r>
              <a:rPr lang="en-US" sz="2000" dirty="0" smtClean="0"/>
              <a:t>		</a:t>
            </a:r>
            <a:r>
              <a:rPr lang="en-US" sz="2000" dirty="0" err="1" smtClean="0"/>
              <a:t>Ir</a:t>
            </a:r>
            <a:r>
              <a:rPr lang="en-US" sz="2000" dirty="0" smtClean="0"/>
              <a:t>		Sodium Chloride	 (Salt)	</a:t>
            </a:r>
            <a:r>
              <a:rPr lang="en-US" sz="2000" dirty="0" err="1" smtClean="0"/>
              <a:t>NaCl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114800" y="1981200"/>
            <a:ext cx="441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9144000" cy="54168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 Foldable</a:t>
            </a:r>
          </a:p>
          <a:p>
            <a:pPr algn="ctr"/>
            <a:endParaRPr lang="en-US" sz="4800" b="1" u="sng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4800" u="sng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Materials</a:t>
            </a:r>
            <a:endParaRPr lang="en-US" sz="3600" u="sng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b="1" u="sng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1 Element Foldable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1 Pen/Pencil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Scissors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Colored Pencils:  </a:t>
            </a:r>
            <a:r>
              <a:rPr lang="en-US" sz="2400" dirty="0" smtClean="0">
                <a:solidFill>
                  <a:srgbClr val="C00000"/>
                </a:solidFill>
              </a:rPr>
              <a:t>Red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rgbClr val="00FF00"/>
                </a:solidFill>
              </a:rPr>
              <a:t>Green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rgbClr val="FFC000"/>
                </a:solidFill>
              </a:rPr>
              <a:t>Yellow</a:t>
            </a:r>
            <a:r>
              <a:rPr lang="en-US" sz="24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Blue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</a:t>
            </a:r>
          </a:p>
          <a:p>
            <a:pPr algn="ctr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 your foldable in ½.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9410" t="9375" r="27344" b="9375"/>
          <a:stretch>
            <a:fillRect/>
          </a:stretch>
        </p:blipFill>
        <p:spPr bwMode="auto">
          <a:xfrm>
            <a:off x="7467600" y="3124200"/>
            <a:ext cx="1295400" cy="33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urved Down Arrow 3"/>
          <p:cNvSpPr/>
          <p:nvPr/>
        </p:nvSpPr>
        <p:spPr bwMode="auto">
          <a:xfrm>
            <a:off x="1066800" y="2514600"/>
            <a:ext cx="1600200" cy="457200"/>
          </a:xfrm>
          <a:prstGeom prst="curvedDownArrow">
            <a:avLst>
              <a:gd name="adj1" fmla="val 25000"/>
              <a:gd name="adj2" fmla="val 50000"/>
              <a:gd name="adj3" fmla="val 219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42188" t="18750" r="18750" b="12500"/>
          <a:stretch>
            <a:fillRect/>
          </a:stretch>
        </p:blipFill>
        <p:spPr bwMode="auto">
          <a:xfrm>
            <a:off x="457200" y="3124200"/>
            <a:ext cx="259772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953000" y="28194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After folding in ½, your foldable should look like this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324600" y="5257800"/>
            <a:ext cx="990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</a:t>
            </a:r>
          </a:p>
          <a:p>
            <a:pPr algn="ctr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foldable and cut ONLY on the dotted lines!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164" t="9375" r="27344" b="9375"/>
          <a:stretch>
            <a:fillRect/>
          </a:stretch>
        </p:blipFill>
        <p:spPr bwMode="auto">
          <a:xfrm>
            <a:off x="685800" y="3200400"/>
            <a:ext cx="2590800" cy="33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962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49410" t="9375" r="27344" b="9375"/>
          <a:stretch>
            <a:fillRect/>
          </a:stretch>
        </p:blipFill>
        <p:spPr bwMode="auto">
          <a:xfrm>
            <a:off x="5791200" y="3124200"/>
            <a:ext cx="1295400" cy="339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&quot;No&quot; Symbol 10"/>
          <p:cNvSpPr/>
          <p:nvPr/>
        </p:nvSpPr>
        <p:spPr bwMode="auto">
          <a:xfrm>
            <a:off x="5562600" y="3886200"/>
            <a:ext cx="1828800" cy="1676400"/>
          </a:xfrm>
          <a:prstGeom prst="noSmoking">
            <a:avLst>
              <a:gd name="adj" fmla="val 7813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3429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DO NOT </a:t>
            </a:r>
            <a:r>
              <a:rPr lang="en-US" sz="2400" b="1" dirty="0" smtClean="0">
                <a:solidFill>
                  <a:srgbClr val="FFC000"/>
                </a:solidFill>
              </a:rPr>
              <a:t>cut while folded!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MATTER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5257800"/>
          </a:xfrm>
        </p:spPr>
        <p:txBody>
          <a:bodyPr/>
          <a:lstStyle/>
          <a:p>
            <a:r>
              <a:rPr lang="en-US" dirty="0"/>
              <a:t>Anything that has mass and volume (made up of “stuff” and takes up space)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Exists in 4 states (phases)</a:t>
            </a:r>
          </a:p>
          <a:p>
            <a:pPr lvl="1">
              <a:buFont typeface="Wingdings" pitchFamily="2" charset="2"/>
              <a:buNone/>
            </a:pPr>
            <a:endParaRPr lang="en-US" sz="1400" dirty="0"/>
          </a:p>
          <a:p>
            <a:pPr lvl="1">
              <a:buFont typeface="Wingdings" pitchFamily="2" charset="2"/>
              <a:buNone/>
            </a:pPr>
            <a:r>
              <a:rPr lang="en-US" sz="3200" dirty="0"/>
              <a:t>	1.  Solids</a:t>
            </a:r>
          </a:p>
          <a:p>
            <a:pPr lvl="1">
              <a:buFont typeface="Wingdings" pitchFamily="2" charset="2"/>
              <a:buNone/>
            </a:pPr>
            <a:r>
              <a:rPr lang="en-US" sz="3200" dirty="0"/>
              <a:t>	2.  Liquids</a:t>
            </a:r>
          </a:p>
          <a:p>
            <a:pPr lvl="1">
              <a:buFont typeface="Wingdings" pitchFamily="2" charset="2"/>
              <a:buNone/>
            </a:pPr>
            <a:r>
              <a:rPr lang="en-US" sz="3200" dirty="0"/>
              <a:t>	3.  Gases</a:t>
            </a:r>
          </a:p>
          <a:p>
            <a:pPr lvl="1">
              <a:buFont typeface="Wingdings" pitchFamily="2" charset="2"/>
              <a:buNone/>
            </a:pPr>
            <a:r>
              <a:rPr lang="en-US" sz="3200" dirty="0"/>
              <a:t>	4.  Plasmas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animMotion origin="layout" path="M 2.22222E-6 -4.44444E-6 L -0.0007 -0.05833 " pathEditMode="relative" rAng="0" ptsTypes="AA">
                                      <p:cBhvr>
                                        <p:cTn id="11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"/>
                                    </p:animMotion>
                                    <p:animRot by="1500000">
                                      <p:cBhvr>
                                        <p:cTn id="1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9" dur="1500" autoRev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20" dur="1500" autoRev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1500" autoRev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autoRev="1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</a:t>
            </a:r>
          </a:p>
          <a:p>
            <a:pPr algn="ctr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the information on the inside of your foldable as the information is shown in the next slides.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42188" t="18750" r="18750" b="12500"/>
          <a:stretch>
            <a:fillRect/>
          </a:stretch>
        </p:blipFill>
        <p:spPr bwMode="auto">
          <a:xfrm>
            <a:off x="457200" y="3276600"/>
            <a:ext cx="259772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Documents and Settings\nrhodes\Local Settings\Temporary Internet Files\Content.IE5\2GXDCCVP\j043487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58505">
            <a:off x="2672278" y="3739079"/>
            <a:ext cx="1359815" cy="135981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410200" y="3124200"/>
            <a:ext cx="373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 Write in the symbol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(use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your colored pencils for this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part)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 Color Code the front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(with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the same color you used for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the element symbol, make a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star or shade in the area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 next to the element name)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C000"/>
                </a:solidFill>
              </a:rPr>
              <a:t> Write in where the element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  is found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(this will be shown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in the ‘common example’ or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in the ‘earth science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  connection’)  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 l="49410" t="9375" r="27344" b="77862"/>
          <a:stretch>
            <a:fillRect/>
          </a:stretch>
        </p:blipFill>
        <p:spPr bwMode="auto">
          <a:xfrm>
            <a:off x="4114800" y="41910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 bwMode="auto">
          <a:xfrm>
            <a:off x="4114800" y="4572000"/>
            <a:ext cx="1295400" cy="152400"/>
          </a:xfrm>
          <a:prstGeom prst="rect">
            <a:avLst/>
          </a:prstGeom>
          <a:solidFill>
            <a:srgbClr val="00FF00">
              <a:alpha val="33000"/>
            </a:srgbClr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61667" t="20278" r="18750" b="70556"/>
          <a:stretch>
            <a:fillRect/>
          </a:stretch>
        </p:blipFill>
        <p:spPr bwMode="auto">
          <a:xfrm>
            <a:off x="4114800" y="3276600"/>
            <a:ext cx="130232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auto">
          <a:xfrm>
            <a:off x="4114800" y="3657600"/>
            <a:ext cx="1295400" cy="228600"/>
          </a:xfrm>
          <a:prstGeom prst="rect">
            <a:avLst/>
          </a:prstGeom>
          <a:noFill/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Tahoma" pitchFamily="34" charset="0"/>
              </a:rPr>
              <a:t>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 l="49410" t="9375" r="27344" b="77862"/>
          <a:stretch>
            <a:fillRect/>
          </a:stretch>
        </p:blipFill>
        <p:spPr bwMode="auto">
          <a:xfrm>
            <a:off x="4114800" y="4876800"/>
            <a:ext cx="129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5-Point Star 11"/>
          <p:cNvSpPr/>
          <p:nvPr/>
        </p:nvSpPr>
        <p:spPr bwMode="auto">
          <a:xfrm>
            <a:off x="4343400" y="5181600"/>
            <a:ext cx="228600" cy="304800"/>
          </a:xfrm>
          <a:prstGeom prst="star5">
            <a:avLst/>
          </a:prstGeom>
          <a:solidFill>
            <a:srgbClr val="00FF00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H</a:t>
            </a:r>
            <a:r>
              <a:rPr lang="en-US" dirty="0" smtClean="0"/>
              <a:t>ydrogen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6002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0" y="16002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" name="Picture 8" descr="csp_hydrogen-bo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201168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343400"/>
            <a:ext cx="1828800" cy="1828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http://www.ornl.gov/info/ornlreview/v38_1_05/images/a06_hydrogen_fu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057400"/>
            <a:ext cx="2349132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4" name="Picture 2" descr="sun018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267200"/>
            <a:ext cx="2133600" cy="1714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3733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Hydrogen (H) Bomb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6248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Lightest Element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4600" y="36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Hydrogen Fuel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0" y="6019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Most Common Element in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He</a:t>
            </a:r>
            <a:r>
              <a:rPr lang="en-US" dirty="0" smtClean="0"/>
              <a:t>lium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6002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5052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He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8130" name="Picture 2" descr="http://www.rentrain.com/resources/Helium%20Saf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1981200" cy="3630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2" name="Picture 4" descr="sun018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133600"/>
            <a:ext cx="2336798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5791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Gas for Floating Objects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4267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Produced in the Sun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C</a:t>
            </a:r>
            <a:r>
              <a:rPr lang="en-US" dirty="0" smtClean="0"/>
              <a:t>arbon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52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9600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2530" name="Picture 2" descr="http://www.pdvsa.com/lexico/museo/minerales/image/carb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2286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oal-burning operations' stack with its dirty emiss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123444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Central Australian oil wells - The Great Artesian Basi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981200"/>
            <a:ext cx="2209800" cy="1546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natural_g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495800"/>
            <a:ext cx="1514475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0" y="4038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Coal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6019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Natural Gas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38800" y="3581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Oil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24400" y="6248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   Coal Power </a:t>
            </a:r>
          </a:p>
        </p:txBody>
      </p:sp>
      <p:pic>
        <p:nvPicPr>
          <p:cNvPr id="60418" name="Picture 2" descr="http://tbn0.google.com/images?q=tbn:dp6xUoDACLtOtM:http://www.signonsandiego.com/uniontrib/20070628/images/curr-carbon430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4038600"/>
            <a:ext cx="18288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7162800" y="563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Carbon Dating </a:t>
            </a:r>
          </a:p>
        </p:txBody>
      </p:sp>
      <p:pic>
        <p:nvPicPr>
          <p:cNvPr id="60420" name="Picture 4" descr="http://tbn0.google.com/images?q=tbn:BjCdRdRBZccr8M:http://www.webelements.com/webelements/elements/media/element-pics-theo/6_C_1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5200" y="3200400"/>
            <a:ext cx="1123950" cy="112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0422" name="Picture 6" descr="http://tbn0.google.com/images?q=tbn:hyUpJ2n_8Bc26M:http://www.brooksfinejewelry.com/images/stones/diamond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24400" y="3352800"/>
            <a:ext cx="838200" cy="838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N</a:t>
            </a:r>
            <a:r>
              <a:rPr lang="en-US" dirty="0" smtClean="0"/>
              <a:t>itrogen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676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9600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764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1506" name="Picture 2" descr="Liquid Nitrogen 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09800"/>
            <a:ext cx="2613053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uwm.edu/~vlarson/192_clouds02.siz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133600"/>
            <a:ext cx="2781300" cy="2638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2400" y="4572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Dry 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48006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78% of Earth’s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371600"/>
          </a:xfrm>
        </p:spPr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00FF00"/>
                </a:solidFill>
              </a:rPr>
              <a:t>O</a:t>
            </a:r>
            <a:r>
              <a:rPr lang="en-US" dirty="0" smtClean="0"/>
              <a:t>xygen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524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482" name="Picture 2" descr="APR ma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400"/>
            <a:ext cx="184214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www.uwm.edu/~vlarson/192_clouds02.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657600"/>
            <a:ext cx="2057400" cy="195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0" name="Picture 2" descr="http://tbn0.google.com/images?q=tbn:5ZeV9GzCqWq0yM:http://www.unusualphobias.com/Breathing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133600"/>
            <a:ext cx="1600199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52400" y="38100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Gas Used by Humans to Release Energy</a:t>
            </a:r>
          </a:p>
        </p:txBody>
      </p:sp>
      <p:pic>
        <p:nvPicPr>
          <p:cNvPr id="58372" name="Picture 4" descr="http://tbn0.google.com/images?q=tbn:uZwkCmqIjQp7FM:http://www.starsandseas.com/SAS_Images/SAS_chem_images/elehydrogen.gif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0800" y="1981200"/>
            <a:ext cx="1760218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7150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   21% of Earth’s Atmosphere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</a:t>
            </a:r>
            <a:br>
              <a:rPr lang="en-US" dirty="0" smtClean="0"/>
            </a:br>
            <a:r>
              <a:rPr lang="en-US" sz="3600" i="1" dirty="0" smtClean="0"/>
              <a:t>(</a:t>
            </a:r>
            <a:r>
              <a:rPr lang="en-US" sz="3600" i="1" dirty="0" err="1" smtClean="0">
                <a:solidFill>
                  <a:srgbClr val="C00000"/>
                </a:solidFill>
              </a:rPr>
              <a:t>Na</a:t>
            </a:r>
            <a:r>
              <a:rPr lang="en-US" sz="3600" i="1" dirty="0" err="1" smtClean="0"/>
              <a:t>trium</a:t>
            </a:r>
            <a:r>
              <a:rPr lang="en-US" sz="3600" i="1" dirty="0" smtClean="0"/>
              <a:t>)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52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Na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9458" name="Picture 2" descr="http://www.vanderkrogt.net/elements/images/sod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981200"/>
            <a:ext cx="2286000" cy="1627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www.bkmarcus.com/blog/images/salt_shak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2286000" cy="1912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Wav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495800"/>
            <a:ext cx="1447800" cy="1655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3400" y="3886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Element in Table Salt (Sodium Chloride)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581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b="1" dirty="0" smtClean="0"/>
              <a:t> Most Common Element on Earth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6172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 of the Ocean (Salt) Water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F</a:t>
            </a:r>
            <a:r>
              <a:rPr lang="en-US" dirty="0" smtClean="0"/>
              <a:t>luorine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6002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9600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6002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8434" name="Picture 2" descr="White Tee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2257425" cy="234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Aerosols destroy the Ozone 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876800"/>
            <a:ext cx="1600200" cy="1357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fridgedump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2057400"/>
            <a:ext cx="2438400" cy="188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33400" y="4343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to Strengthen Tooth Enamel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943600" y="3886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 of a Cooling Agent Found in Older Appliances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62116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Negatively Affects Our Atmosphere</a:t>
            </a:r>
            <a:endParaRPr lang="en-US" b="1" dirty="0"/>
          </a:p>
        </p:txBody>
      </p:sp>
      <p:pic>
        <p:nvPicPr>
          <p:cNvPr id="56322" name="Picture 2" descr="http://tbn0.google.com/images?q=tbn:u08LFgcn9nhABM:http://www.theodoregray.com/PeriodicTable/Samples/Fluorite/s7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3352800"/>
            <a:ext cx="1600200" cy="160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Al</a:t>
            </a:r>
            <a:r>
              <a:rPr lang="en-US" dirty="0" smtClean="0"/>
              <a:t>uminum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Al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7410" name="Picture 2" descr="Image:Diet Cok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1371600" cy="2569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plat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81200"/>
            <a:ext cx="24384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62000" y="457200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 in Thousands of Household Products Like Pop Cans and Sinks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41910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One of the Most Common Elements in Earth’s Crust</a:t>
            </a:r>
            <a:endParaRPr lang="en-US" b="1" dirty="0"/>
          </a:p>
        </p:txBody>
      </p:sp>
      <p:pic>
        <p:nvPicPr>
          <p:cNvPr id="55298" name="Picture 2" descr="http://tbn0.google.com/images?q=tbn:jjJWcG5rELSnnM:http://www.greenrenovations.biz/images/146_recycled_aluminum_sink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2590800"/>
            <a:ext cx="1412486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 descr="http://tbn0.google.com/images?q=tbn:NJjdH7sDK_54eM:http://periodictable.com/Samples/013.21/s9s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62400" y="3352800"/>
            <a:ext cx="1514474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Si</a:t>
            </a:r>
            <a:r>
              <a:rPr lang="en-US" dirty="0" smtClean="0"/>
              <a:t>licon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5240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6388" name="Picture 4" descr="http://www.carinacharms.com/dev/images/items/PinkSiliconBraceletH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b="23810"/>
          <a:stretch>
            <a:fillRect/>
          </a:stretch>
        </p:blipFill>
        <p:spPr bwMode="auto">
          <a:xfrm>
            <a:off x="1676400" y="2057400"/>
            <a:ext cx="1408176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4" name="Picture 2" descr="http://tbn0.google.com/images?q=tbn:J2KUU2IrnxBPCM:http://www.newrver.com/publish/images/silicone_cookwar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057400"/>
            <a:ext cx="1219200" cy="1197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http://tbn0.google.com/images?q=tbn:l7WCs6b6z-N9HM:http://www.exsan.net/images/automotive2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3200400"/>
            <a:ext cx="1219200" cy="1296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4648200"/>
            <a:ext cx="228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 to Make Thousands of  Products Like Kitchen Utensils, WII Remote Covers,  Calk and Plastic Bracelets</a:t>
            </a:r>
            <a:endParaRPr lang="en-US" b="1" dirty="0"/>
          </a:p>
        </p:txBody>
      </p:sp>
      <p:pic>
        <p:nvPicPr>
          <p:cNvPr id="54278" name="Picture 6" descr="http://tbn0.google.com/images?q=tbn:oOOMqly7s67CXM:http://www.cpushack.net/images/silicon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1981200"/>
            <a:ext cx="2209800" cy="1801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0" name="Picture 8" descr="http://tbn0.google.com/images?q=tbn:LOVaErHL20cdeM:http://www.joytech.net/images/products/111-silicon-glove-pack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3200400"/>
            <a:ext cx="1295400" cy="129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6324600" y="3810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Most Common Mineral on Earth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534400" cy="4114800"/>
          </a:xfrm>
        </p:spPr>
        <p:txBody>
          <a:bodyPr/>
          <a:lstStyle/>
          <a:p>
            <a:r>
              <a:rPr lang="en-US"/>
              <a:t>Has a definite shape and a definite volume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Tightly packed particles</a:t>
            </a:r>
          </a:p>
        </p:txBody>
      </p:sp>
      <p:pic>
        <p:nvPicPr>
          <p:cNvPr id="7172" name="Picture 4" descr="j031144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429000"/>
            <a:ext cx="2895600" cy="2603500"/>
          </a:xfrm>
          <a:prstGeom prst="rect">
            <a:avLst/>
          </a:prstGeom>
          <a:noFill/>
        </p:spPr>
      </p:pic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16002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16002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25146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2860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20574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1828800" y="3886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20574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18288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6002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25146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22860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2057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18288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25146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22860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057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18288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16002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25146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22860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4338" name="Picture 2" descr="http://tbn0.google.com/images?q=tbn:ZKH_pF7fV2uTsM:http://www.smokingdrum.co.uk/wp-content/uploads/2007/05/c4d_ice_cube_7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463" t="2632" r="15343" b="1843"/>
          <a:stretch>
            <a:fillRect/>
          </a:stretch>
        </p:blipFill>
        <p:spPr bwMode="auto">
          <a:xfrm>
            <a:off x="3048000" y="3810000"/>
            <a:ext cx="12954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S</a:t>
            </a:r>
            <a:r>
              <a:rPr lang="en-US" dirty="0" smtClean="0"/>
              <a:t>ulfur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4478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9600" kern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281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  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5362" name="Picture 2" descr="I13-14-sulf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191000"/>
            <a:ext cx="1447800" cy="122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corel.com/img/content/products/sf/wallpaper/matches_1024-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57400"/>
            <a:ext cx="1618406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broken e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10200"/>
            <a:ext cx="838200" cy="1193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volcan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1" y="1905000"/>
            <a:ext cx="1600200" cy="1240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0" name="Picture 2" descr="http://tbn0.google.com/images?q=tbn:7fd0XqwXzAz4sM:http://www.puretea.net/Green%2520Tea/China%2520Green%2520Tea/GUN%2520POWDER%25203505%2520A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79350" y="2041032"/>
            <a:ext cx="1549650" cy="1159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28800" y="33528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Found in Many Products Like Matches, Gunpowder and Fertilizer</a:t>
            </a:r>
            <a:endParaRPr lang="en-US" b="1" dirty="0"/>
          </a:p>
        </p:txBody>
      </p:sp>
      <p:pic>
        <p:nvPicPr>
          <p:cNvPr id="53252" name="Picture 4" descr="http://tbn0.google.com/images?q=tbn:qp_uuMkAplAqdM:http://www.minnehahacreek.org/images/fertilizer_002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0" y="3352800"/>
            <a:ext cx="1371600" cy="179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254" name="Picture 6" descr="http://tbn0.google.com/images?q=tbn:NrkWlbSnuwAuiM:http://library.thinkquest.org/05aug/01406/Mammoth%2520Hot%2520Springs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1981200"/>
            <a:ext cx="1558635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715000" y="31242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Released in Volcanic Eruptions and Hot Springs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91200" y="556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Negatively Affects Our Atmosphere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562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Rotten Egg Smell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dirty="0" smtClean="0"/>
              <a:t>orine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371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4342" name="Picture 6" descr="Swimming po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2667000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Aerosols destroy the Ozone Lay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5200"/>
            <a:ext cx="1524000" cy="112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http://www.bkmarcus.com/blog/images/salt_shak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495800"/>
            <a:ext cx="1800225" cy="150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6" descr="fridgedump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1752600"/>
            <a:ext cx="1371600" cy="1062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Wa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181600"/>
            <a:ext cx="990600" cy="113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609600" y="3810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to Disinfect Water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601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Element in Table Salt (Sodium Chloride)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27432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 of a Cooling Agent Found in Older Appliances 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4572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Negatively Affects Our Atmosphere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19800" y="62116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 of the Ocean (Salt) Water</a:t>
            </a:r>
            <a:endParaRPr lang="en-US" b="1" dirty="0"/>
          </a:p>
        </p:txBody>
      </p:sp>
      <p:pic>
        <p:nvPicPr>
          <p:cNvPr id="52226" name="Picture 2" descr="http://tbn0.google.com/images?q=tbn:bhTIkc5GaiID4M:http://amazingrust.com/Experiments/how_to/Images/Chlorine_gas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3276600"/>
            <a:ext cx="13239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Ca</a:t>
            </a:r>
            <a:r>
              <a:rPr lang="en-US" dirty="0" smtClean="0"/>
              <a:t>lcium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447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Ca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3316" name="Picture 4" descr="Calcium Sour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2114550" cy="1691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www.redbirdproducts.com/Calcium%20Block%20.60%20cents.JPG"/>
          <p:cNvPicPr>
            <a:picLocks noChangeAspect="1" noChangeArrowheads="1"/>
          </p:cNvPicPr>
          <p:nvPr/>
        </p:nvPicPr>
        <p:blipFill>
          <a:blip r:embed="rId3" cstate="print"/>
          <a:srcRect l="22222" t="9877" r="14815" b="11111"/>
          <a:stretch>
            <a:fillRect/>
          </a:stretch>
        </p:blipFill>
        <p:spPr bwMode="auto">
          <a:xfrm>
            <a:off x="3962400" y="3352800"/>
            <a:ext cx="1295400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Dover Limestone Techno R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733800"/>
            <a:ext cx="1981200" cy="149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sgs.org.sa/content/images/Tuwayq_Mountain_Limest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905000"/>
            <a:ext cx="2657475" cy="180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09600" y="3581400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by Our Bodies to Build Bones and Regulate Heartbeat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5257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Element in Limestone, the Most Common Rock on Earth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</a:t>
            </a:r>
            <a:br>
              <a:rPr lang="en-US" dirty="0" smtClean="0"/>
            </a:br>
            <a:r>
              <a:rPr lang="en-US" sz="3200" i="1" dirty="0" smtClean="0"/>
              <a:t>(</a:t>
            </a:r>
            <a:r>
              <a:rPr lang="en-US" sz="3200" i="1" dirty="0" err="1" smtClean="0">
                <a:solidFill>
                  <a:srgbClr val="C00000"/>
                </a:solidFill>
              </a:rPr>
              <a:t>Fe</a:t>
            </a:r>
            <a:r>
              <a:rPr lang="en-US" sz="3200" i="1" dirty="0" err="1" smtClean="0"/>
              <a:t>rrum</a:t>
            </a:r>
            <a:r>
              <a:rPr lang="en-US" sz="3200" i="1" dirty="0" smtClean="0"/>
              <a:t>)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52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9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2290" name="Picture 2" descr="Iron_fence_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2743200" cy="195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www.voestalpine.com/etc/picprod/industrial_mineral_products/recycled_products/pigironskull/stahl/de.PICPARSYSContentBeschreibung-3876-TextBlock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200400"/>
            <a:ext cx="1143000" cy="171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www.chm.bris.ac.uk/motm/mpg/bloodr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0"/>
            <a:ext cx="2047875" cy="1447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6" name="Picture 8" descr="http://www.physlink.com/News/Images/EarthCore_lg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8288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8" name="Picture 10" descr="http://www.zvrk.co.yu/Mskola/fizika/magnetizam/magne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572000"/>
            <a:ext cx="1143000" cy="1868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81000" y="3886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in Many Metal Products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019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Carries Oxygen Through Our Bodies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810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Element in the Earth’s Core and Crust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0" y="6324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Magnetic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C00"/>
                </a:solidFill>
              </a:rPr>
              <a:t>Ni</a:t>
            </a:r>
            <a:r>
              <a:rPr lang="en-US" dirty="0" smtClean="0"/>
              <a:t>ckel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14478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Ni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1266" name="Picture 2" descr="nick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233679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4 Pack AA Energizer Batte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191000"/>
            <a:ext cx="1600200" cy="174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8" descr="http://www.physlink.com/News/Images/EarthCore_lg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905000"/>
            <a:ext cx="2057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3505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in Many Metal Products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94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Element in Some Batteries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3962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Element in the Earth’s Core</a:t>
            </a:r>
            <a:endParaRPr lang="en-US" b="1" dirty="0"/>
          </a:p>
        </p:txBody>
      </p:sp>
      <p:pic>
        <p:nvPicPr>
          <p:cNvPr id="49154" name="Picture 2" descr="http://tbn0.google.com/images?q=tbn:Rae5Nlt8WNf-OM:http://www.webelements.com/_media/elements/element-pics-theo/28_Ni_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3276600"/>
            <a:ext cx="13716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dirty="0" smtClean="0"/>
              <a:t>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/>
              <a:t>nesium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52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Mg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42" name="Picture 2" descr="ICLIP - DSP-Scora - Magnesium and Calcium Products for the Food and Nutraceutical Industr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828800"/>
            <a:ext cx="16764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://www.future.org.au/news_2005/july/image/magnes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950714"/>
            <a:ext cx="1981200" cy="1297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plat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1981200"/>
            <a:ext cx="292608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0" y="3505200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By Our Bodies to Perform Over 300 Reactions in the Body Like Helping With Muscle Contraction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211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in Many Metal Products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7244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Common Element in the Earth’s Crust</a:t>
            </a:r>
            <a:endParaRPr lang="en-US" b="1" dirty="0"/>
          </a:p>
        </p:txBody>
      </p:sp>
      <p:pic>
        <p:nvPicPr>
          <p:cNvPr id="48130" name="Picture 2" descr="http://tbn0.google.com/images?q=tbn:c2greAabbCszoM:http://www.americanelements.com/ingo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9999" y="3352800"/>
            <a:ext cx="1447799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Ir</a:t>
            </a:r>
            <a:r>
              <a:rPr lang="en-US" dirty="0" smtClean="0"/>
              <a:t>idium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1524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Ir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5240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218" name="Picture 2" descr="http://www.hayasamotos.com.br/admin/images/pecas/NGK-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1219200" cy="125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2.istp.org/StudentsCorner/StudentsCorner2002_2003/4e/VoyageCentreTerre/Dinosaures/images/asteroidebooo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981200"/>
            <a:ext cx="2790825" cy="212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6" name="Picture 2" descr="http://tbn0.google.com/images?q=tbn:x7IyvoxUsHXILM:http://www.poshwoman.com/images/Comfort-Fit-Wedding-Ring-in-Platinum-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52599" y="2057400"/>
            <a:ext cx="1282261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04800" y="3429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to Strengthen Platinum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4114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Comes From Asteroids and Comets</a:t>
            </a:r>
            <a:endParaRPr lang="en-US" b="1" dirty="0"/>
          </a:p>
        </p:txBody>
      </p:sp>
      <p:pic>
        <p:nvPicPr>
          <p:cNvPr id="47108" name="Picture 4" descr="http://tbn0.google.com/images?q=tbn:qh0iT4lCV5xXjM:http://elements.vanderkrogt.net/images/witzke/Iridium-Nishni_Tagil_Russia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 l="13559" t="8989" r="25424" b="19101"/>
          <a:stretch>
            <a:fillRect/>
          </a:stretch>
        </p:blipFill>
        <p:spPr bwMode="auto">
          <a:xfrm>
            <a:off x="3886200" y="3200400"/>
            <a:ext cx="1114425" cy="99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br>
              <a:rPr lang="en-US" dirty="0" smtClean="0"/>
            </a:br>
            <a:r>
              <a:rPr lang="en-US" sz="3600" i="1" dirty="0" smtClean="0"/>
              <a:t>(</a:t>
            </a:r>
            <a:r>
              <a:rPr lang="en-US" sz="3600" i="1" dirty="0" err="1" smtClean="0">
                <a:solidFill>
                  <a:srgbClr val="C00000"/>
                </a:solidFill>
              </a:rPr>
              <a:t>P</a:t>
            </a:r>
            <a:r>
              <a:rPr lang="en-US" sz="3600" i="1" dirty="0" err="1" smtClean="0"/>
              <a:t>lum</a:t>
            </a:r>
            <a:r>
              <a:rPr lang="en-US" sz="3600" i="1" dirty="0" err="1" smtClean="0">
                <a:solidFill>
                  <a:srgbClr val="C00000"/>
                </a:solidFill>
              </a:rPr>
              <a:t>b</a:t>
            </a:r>
            <a:r>
              <a:rPr lang="en-US" sz="3600" i="1" dirty="0" err="1" smtClean="0"/>
              <a:t>um</a:t>
            </a:r>
            <a:r>
              <a:rPr lang="en-US" sz="3600" i="1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676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9600" kern="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Pb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7526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8194" name="Picture 2" descr="75050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128158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Distance Carp R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95800"/>
            <a:ext cx="1143000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bohemia_crystal_simone_wine_glass_P0000006287S0002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419600"/>
            <a:ext cx="911542" cy="220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fauce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2133600"/>
            <a:ext cx="1009650" cy="152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2" name="Picture 10" descr="http://www.goveg.com/photos/240-contamination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2133600"/>
            <a:ext cx="186812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3810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Protects Against Radiation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5638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in Many Products Like Fishing Lures and Glass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5181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Pollutes Water and Poisonous if Ingested</a:t>
            </a:r>
            <a:endParaRPr lang="en-US" b="1" dirty="0"/>
          </a:p>
        </p:txBody>
      </p:sp>
      <p:pic>
        <p:nvPicPr>
          <p:cNvPr id="16" name="Picture 2" descr="http://tbn0.google.com/images?q=tbn:qsYWjhFI9PpY-M:http://ufwildlife.ifas.ufl.edu/images/poison_sign.pn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3810000"/>
            <a:ext cx="1447800" cy="120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http://tbn0.google.com/images?q=tbn:PsNcMYumsrZa4M:http://streetknowledge.files.wordpress.com/2008/05/lead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3276600"/>
            <a:ext cx="1526958" cy="121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US" dirty="0" smtClean="0"/>
              <a:t>ado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14478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9600" kern="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Rn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4478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7170" name="Picture 2" descr="http://www.montgomerycountymd.gov/content/dep/AQ/radon/images/radonhea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1905000"/>
            <a:ext cx="2286000" cy="234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radiation-therapy-for-can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05000"/>
            <a:ext cx="2438400" cy="178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4800" y="3810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Sometimes Used for Cancer Radiation Treatments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4191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Given Off Naturally By Bedrock</a:t>
            </a:r>
            <a:endParaRPr lang="en-US" b="1" dirty="0"/>
          </a:p>
        </p:txBody>
      </p:sp>
      <p:pic>
        <p:nvPicPr>
          <p:cNvPr id="45058" name="Picture 2" descr="http://tbn0.google.com/images?q=tbn:01EgCxiLd06dnM:http://popgen.unimaas.nl/~jlindsey/commanster/Habitat/Microhabitat/animal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876800"/>
            <a:ext cx="1720778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096000" y="6019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Dangerous to Animals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F00"/>
                </a:solidFill>
              </a:rPr>
              <a:t>U</a:t>
            </a:r>
            <a:r>
              <a:rPr lang="en-US" dirty="0" smtClean="0"/>
              <a:t>ranium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38800" y="14478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Earth Science Connection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371600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>
                    <a:lumMod val="10000"/>
                  </a:schemeClr>
                </a:solidFill>
              </a:rPr>
              <a:t>Common Example</a:t>
            </a:r>
            <a:endParaRPr lang="en-US" sz="20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50" name="Picture 2" descr="prairieisland-sitenucleartouris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2819400" cy="233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BeachRock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81200"/>
            <a:ext cx="2429256" cy="189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4800" y="4191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Used to Create Nuclear Power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3886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Common in Small Amounts in All Rocks</a:t>
            </a:r>
            <a:endParaRPr lang="en-US" b="1" dirty="0"/>
          </a:p>
        </p:txBody>
      </p:sp>
      <p:pic>
        <p:nvPicPr>
          <p:cNvPr id="44034" name="Picture 2" descr="http://tbn0.google.com/images?q=tbn:6olC07gOSiFbdM:http://www.sikunews.com/img/siku/publish/2007/11/Uranium_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3200400"/>
            <a:ext cx="1707444" cy="114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839200" cy="4114800"/>
          </a:xfrm>
        </p:spPr>
        <p:txBody>
          <a:bodyPr/>
          <a:lstStyle/>
          <a:p>
            <a:r>
              <a:rPr lang="en-US" dirty="0"/>
              <a:t>Has a definite volume but NO definite shape (takes the shape of its container)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Particles are not held together as tightly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Particles </a:t>
            </a:r>
            <a:r>
              <a:rPr lang="en-US" dirty="0"/>
              <a:t>are free to move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(flow around each other)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2895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28956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2514600" y="419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21336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3200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3200400" y="4191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1"/>
          <p:cNvSpPr>
            <a:spLocks noChangeArrowheads="1"/>
          </p:cNvSpPr>
          <p:nvPr/>
        </p:nvSpPr>
        <p:spPr bwMode="auto">
          <a:xfrm>
            <a:off x="25146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21336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314" name="Picture 2" descr="http://tbn0.google.com/images?q=tbn:WrGcaERj8I5zNM:http://imagecache2.allposters.com/images/pic/NIM/AF397~Drop-of-Water-Poster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029200"/>
            <a:ext cx="1219200" cy="162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Product imag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2438400"/>
            <a:ext cx="1371600" cy="1371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48013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 Foldable</a:t>
            </a:r>
          </a:p>
          <a:p>
            <a:pPr algn="ctr"/>
            <a:endParaRPr lang="en-US" sz="4800" b="1" u="sng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en-US" sz="4800" u="sng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Materials</a:t>
            </a:r>
            <a:endParaRPr lang="en-US" sz="3600" u="sng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endParaRPr lang="en-US" b="1" u="sng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1 Compound Foldable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1 Pen/Pencil</a:t>
            </a:r>
          </a:p>
          <a:p>
            <a:pPr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 Scissors</a:t>
            </a:r>
            <a:endParaRPr lang="en-US" sz="3600" dirty="0" smtClean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29238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</a:t>
            </a:r>
          </a:p>
          <a:p>
            <a:pPr algn="ctr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Fold your foldable in ½.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rved Down Arrow 3"/>
          <p:cNvSpPr/>
          <p:nvPr/>
        </p:nvSpPr>
        <p:spPr bwMode="auto">
          <a:xfrm>
            <a:off x="1066800" y="2514600"/>
            <a:ext cx="1600200" cy="457200"/>
          </a:xfrm>
          <a:prstGeom prst="curvedDownArrow">
            <a:avLst>
              <a:gd name="adj1" fmla="val 25000"/>
              <a:gd name="adj2" fmla="val 50000"/>
              <a:gd name="adj3" fmla="val 2197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819400"/>
            <a:ext cx="167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After folding in ½, your foldable should look like this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324600" y="5257800"/>
            <a:ext cx="990600" cy="15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42188" t="18750" r="18750" b="12500"/>
          <a:stretch>
            <a:fillRect/>
          </a:stretch>
        </p:blipFill>
        <p:spPr bwMode="auto">
          <a:xfrm>
            <a:off x="533400" y="3124200"/>
            <a:ext cx="26554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48438" t="10417" r="28125" b="9375"/>
          <a:stretch>
            <a:fillRect/>
          </a:stretch>
        </p:blipFill>
        <p:spPr bwMode="auto">
          <a:xfrm>
            <a:off x="7467600" y="3048000"/>
            <a:ext cx="13953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</a:t>
            </a:r>
          </a:p>
          <a:p>
            <a:pPr algn="ctr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foldable and cut ONLY on the dotted lines!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34290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DO NOT </a:t>
            </a:r>
            <a:r>
              <a:rPr lang="en-US" sz="2400" b="1" dirty="0" smtClean="0">
                <a:solidFill>
                  <a:srgbClr val="FFC000"/>
                </a:solidFill>
              </a:rPr>
              <a:t>cut while folded!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48438" t="10417" r="28125" b="9375"/>
          <a:stretch>
            <a:fillRect/>
          </a:stretch>
        </p:blipFill>
        <p:spPr bwMode="auto">
          <a:xfrm>
            <a:off x="5791200" y="3048000"/>
            <a:ext cx="13953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/>
          <a:srcRect l="26680" t="10417" r="28125" b="9375"/>
          <a:stretch>
            <a:fillRect/>
          </a:stretch>
        </p:blipFill>
        <p:spPr bwMode="auto">
          <a:xfrm>
            <a:off x="457200" y="2971800"/>
            <a:ext cx="26907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&quot;No&quot; Symbol 12"/>
          <p:cNvSpPr/>
          <p:nvPr/>
        </p:nvSpPr>
        <p:spPr bwMode="auto">
          <a:xfrm>
            <a:off x="5562600" y="3886200"/>
            <a:ext cx="1828800" cy="1676400"/>
          </a:xfrm>
          <a:prstGeom prst="noSmoking">
            <a:avLst>
              <a:gd name="adj" fmla="val 7813"/>
            </a:avLst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8862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39395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3</a:t>
            </a:r>
          </a:p>
          <a:p>
            <a:pPr algn="ctr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 in the information on the inside of your foldable as the information is shown in the next slides.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35052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 Write in the symbol </a:t>
            </a:r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</a:rPr>
              <a:t> Write in where the compound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  is found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(these possibilities</a:t>
            </a:r>
          </a:p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 will be in </a:t>
            </a:r>
            <a:r>
              <a:rPr lang="en-US" sz="2400" b="1" dirty="0" smtClean="0">
                <a:solidFill>
                  <a:srgbClr val="CC0099"/>
                </a:solidFill>
              </a:rPr>
              <a:t>PINK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)  </a:t>
            </a:r>
          </a:p>
          <a:p>
            <a:pPr>
              <a:buFont typeface="Arial" pitchFamily="34" charset="0"/>
              <a:buChar char="•"/>
            </a:pP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2188" t="18750" r="18750" b="12500"/>
          <a:stretch>
            <a:fillRect/>
          </a:stretch>
        </p:blipFill>
        <p:spPr bwMode="auto">
          <a:xfrm>
            <a:off x="304800" y="3200400"/>
            <a:ext cx="26554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nrhodes\Local Settings\Temporary Internet Files\Content.IE5\2GXDCCVP\j043487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758505">
            <a:off x="2596079" y="3815278"/>
            <a:ext cx="1359815" cy="1359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/>
          <a:lstStyle/>
          <a:p>
            <a:r>
              <a:rPr lang="en-US" dirty="0" smtClean="0"/>
              <a:t>Color 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sz="2400" dirty="0" smtClean="0"/>
              <a:t>You may be using multiple colors on each compound to color code.  Similar to what we used earlier, but you’re looking at the entire name.</a:t>
            </a:r>
          </a:p>
          <a:p>
            <a:r>
              <a:rPr lang="en-US" sz="2400" dirty="0"/>
              <a:t>- </a:t>
            </a:r>
            <a:r>
              <a:rPr lang="en-US" sz="2400" dirty="0">
                <a:solidFill>
                  <a:srgbClr val="92D050"/>
                </a:solidFill>
              </a:rPr>
              <a:t>GREEN</a:t>
            </a:r>
            <a:r>
              <a:rPr lang="en-US" sz="2400" dirty="0"/>
              <a:t>- Only the FIRST letter is the symbol</a:t>
            </a:r>
          </a:p>
          <a:p>
            <a:r>
              <a:rPr lang="en-US" sz="2400" dirty="0" smtClean="0"/>
              <a:t>- </a:t>
            </a:r>
            <a:r>
              <a:rPr lang="en-US" sz="2400" dirty="0">
                <a:solidFill>
                  <a:srgbClr val="FFFF00"/>
                </a:solidFill>
              </a:rPr>
              <a:t>YELLOW</a:t>
            </a:r>
            <a:r>
              <a:rPr lang="en-US" sz="2400" dirty="0"/>
              <a:t>- The FIRST TWO letters is the symbol</a:t>
            </a:r>
          </a:p>
          <a:p>
            <a:r>
              <a:rPr lang="en-US" sz="2400" dirty="0" smtClean="0"/>
              <a:t>-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- The Latin/Greek/Other name is abbreviated.</a:t>
            </a:r>
          </a:p>
          <a:p>
            <a:r>
              <a:rPr lang="en-US" sz="2400" dirty="0" smtClean="0"/>
              <a:t>- </a:t>
            </a: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sz="2400" dirty="0"/>
              <a:t>- The FIRST letter and another letter are used.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C</a:t>
            </a:r>
            <a:r>
              <a:rPr lang="en-US" dirty="0" smtClean="0"/>
              <a:t>arbon Mon</a:t>
            </a:r>
            <a:r>
              <a:rPr lang="en-US" dirty="0" smtClean="0">
                <a:solidFill>
                  <a:srgbClr val="92D050"/>
                </a:solidFill>
              </a:rPr>
              <a:t>o</a:t>
            </a:r>
            <a:r>
              <a:rPr lang="en-US" dirty="0" smtClean="0"/>
              <a:t>xide- </a:t>
            </a:r>
            <a:r>
              <a:rPr lang="en-US" dirty="0" smtClean="0">
                <a:solidFill>
                  <a:srgbClr val="92D050"/>
                </a:solidFill>
              </a:rPr>
              <a:t>CO</a:t>
            </a:r>
          </a:p>
          <a:p>
            <a:pPr lvl="1"/>
            <a:r>
              <a:rPr lang="en-US" dirty="0" smtClean="0"/>
              <a:t>Color code the </a:t>
            </a:r>
            <a:r>
              <a:rPr lang="en-US" dirty="0" smtClean="0"/>
              <a:t>SYMBOL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6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</a:t>
            </a:r>
            <a:r>
              <a:rPr lang="en-US" u="sng" dirty="0" smtClean="0"/>
              <a:t>Mon</a:t>
            </a:r>
            <a:r>
              <a:rPr lang="en-US" dirty="0" smtClean="0"/>
              <a:t>oxide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en-US" sz="9600" u="sng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</a:t>
            </a:r>
            <a:endParaRPr kumimoji="0" lang="en-US" sz="9600" b="0" i="0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86000"/>
            <a:ext cx="32004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r>
              <a:rPr lang="en-US" sz="2400" b="1" dirty="0" smtClean="0"/>
              <a:t>Contains </a:t>
            </a:r>
          </a:p>
          <a:p>
            <a:r>
              <a:rPr lang="en-US" sz="2400" b="1" dirty="0" smtClean="0"/>
              <a:t>(1 atom)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Mon = 1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C</a:t>
            </a:r>
            <a:r>
              <a:rPr lang="en-US" sz="2400" b="1" dirty="0" smtClean="0"/>
              <a:t>arbon</a:t>
            </a:r>
          </a:p>
          <a:p>
            <a:endParaRPr lang="en-US" sz="2400" b="1" dirty="0" smtClean="0">
              <a:solidFill>
                <a:srgbClr val="CC0099"/>
              </a:solidFill>
            </a:endParaRPr>
          </a:p>
          <a:p>
            <a:r>
              <a:rPr lang="en-US" sz="2400" b="1" dirty="0" smtClean="0">
                <a:solidFill>
                  <a:srgbClr val="CC0099"/>
                </a:solidFill>
              </a:rPr>
              <a:t>Colorless, Odorless, Tasteless, but highly toxic!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5362" name="Picture 2" descr="c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2402245" cy="205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arb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191000"/>
            <a:ext cx="2463412" cy="2016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" y="3657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Found in Automobile Exhaust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211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Pollutes Our Atmosphere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638800" y="2514600"/>
            <a:ext cx="3352800" cy="38862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Ammonia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24200" y="1676400"/>
            <a:ext cx="28194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NH</a:t>
            </a:r>
            <a:r>
              <a:rPr lang="en-US" sz="96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endParaRPr kumimoji="0" lang="en-US" sz="96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429000"/>
            <a:ext cx="312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N</a:t>
            </a:r>
            <a:r>
              <a:rPr lang="en-US" sz="2400" b="1" dirty="0" smtClean="0"/>
              <a:t>itrogen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(3 atoms) of </a:t>
            </a:r>
            <a:r>
              <a:rPr lang="en-US" sz="2400" b="1" dirty="0" smtClean="0">
                <a:solidFill>
                  <a:srgbClr val="00FF00"/>
                </a:solidFill>
              </a:rPr>
              <a:t>H</a:t>
            </a:r>
            <a:r>
              <a:rPr lang="en-US" sz="2400" b="1" dirty="0" smtClean="0"/>
              <a:t>ydrogen</a:t>
            </a:r>
          </a:p>
          <a:p>
            <a:pPr algn="ctr"/>
            <a:endParaRPr lang="en-US" dirty="0"/>
          </a:p>
        </p:txBody>
      </p:sp>
      <p:pic>
        <p:nvPicPr>
          <p:cNvPr id="9218" name="Picture 2" descr="Parsons All-Purpose Non-Streaking Ammonia Clean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www.krdist.com/anhydrou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419600"/>
            <a:ext cx="1143000" cy="1088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orn fie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4495800"/>
            <a:ext cx="1143000" cy="91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3" name="Picture 7" descr="http://www.riley-reka.co.uk/images/Miststapeln.215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514600"/>
            <a:ext cx="2286000" cy="1364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52400" y="2133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Household Cleaner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733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Compound in Animal Waste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486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Pollutes Rivers and Lakes From  Field Runoff, but Plants Need it to Grow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3352800"/>
            <a:ext cx="3352800" cy="19050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 Oxide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676400"/>
            <a:ext cx="2895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FeO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048000"/>
            <a:ext cx="3048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Iron (</a:t>
            </a:r>
            <a:r>
              <a:rPr lang="en-US" sz="2400" b="1" dirty="0" smtClean="0">
                <a:solidFill>
                  <a:srgbClr val="C00000"/>
                </a:solidFill>
              </a:rPr>
              <a:t>Fe</a:t>
            </a:r>
            <a:r>
              <a:rPr lang="en-US" sz="2400" b="1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CC0099"/>
                </a:solidFill>
              </a:rPr>
              <a:t>Common Name is Rust</a:t>
            </a:r>
          </a:p>
          <a:p>
            <a:pPr algn="ctr"/>
            <a:endParaRPr lang="en-US" dirty="0"/>
          </a:p>
        </p:txBody>
      </p:sp>
      <p:pic>
        <p:nvPicPr>
          <p:cNvPr id="7170" name="Picture 2" descr="http://www.smash-repair.com.au/images/rusty%20hu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1752600" cy="1125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http://www.vividlight.com/32/images/07%20Red%20Dirt%20Road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1676400" cy="111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vividlight.com/32/images/03%20Canyon%20Overlo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800600"/>
            <a:ext cx="1676400" cy="1112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[image]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81000"/>
            <a:ext cx="1676400" cy="1123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266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Rust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94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Compound That Makes Dirt Red in Color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2971800"/>
            <a:ext cx="3352800" cy="25146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133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</a:t>
            </a:r>
            <a:r>
              <a:rPr lang="en-US" sz="96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endParaRPr kumimoji="0" lang="en-US" sz="96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124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(3 atoms) of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  <a:endParaRPr lang="en-US" sz="2400" b="1" dirty="0"/>
          </a:p>
        </p:txBody>
      </p:sp>
      <p:pic>
        <p:nvPicPr>
          <p:cNvPr id="9" name="Picture 2" descr="c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1981200" cy="169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www.nasa.gov/images/content/60938main_ozone_ho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2895600" cy="2781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3124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Ozone Layer in the Atmosphere Protects Us From Ultraviolet (UV) Radiation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943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Given Off By Car Exhaust and a Pollutant at Ground Level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638800" y="2971800"/>
            <a:ext cx="3352800" cy="12192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</a:t>
            </a:r>
            <a:r>
              <a:rPr lang="en-US" u="sng" dirty="0" smtClean="0"/>
              <a:t>Di</a:t>
            </a:r>
            <a:r>
              <a:rPr lang="en-US" dirty="0" smtClean="0"/>
              <a:t>oxide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71800" y="1676400"/>
            <a:ext cx="28194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</a:t>
            </a:r>
            <a:r>
              <a:rPr lang="en-US" sz="9600" u="sng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</a:t>
            </a:r>
            <a:r>
              <a:rPr lang="en-US" sz="9600" u="sng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kumimoji="0" lang="en-US" sz="9600" b="0" i="0" u="sng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2766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C</a:t>
            </a:r>
            <a:r>
              <a:rPr lang="en-US" sz="2400" b="1" dirty="0" smtClean="0"/>
              <a:t>arbon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(2 atoms) of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Di = 2</a:t>
            </a:r>
            <a:endParaRPr lang="en-US" sz="2400" b="1" dirty="0"/>
          </a:p>
        </p:txBody>
      </p:sp>
      <p:pic>
        <p:nvPicPr>
          <p:cNvPr id="14338" name="Picture 2" descr="carbon-dioxide-emission-increasing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244103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a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1371600" cy="117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4" name="Picture 8" descr="http://dev.ico.org/images/zon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657600"/>
            <a:ext cx="1447800" cy="1085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6" name="Picture 10" descr="Tell Me Why I Can See My Breath When It's Col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152400"/>
            <a:ext cx="11430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1752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Exhaled by Animals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Given Off by the Burning of Fossil Fuels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648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Plants Use CO</a:t>
            </a:r>
            <a:r>
              <a:rPr lang="en-US" b="1" baseline="-25000" dirty="0" smtClean="0">
                <a:solidFill>
                  <a:srgbClr val="CC0099"/>
                </a:solidFill>
              </a:rPr>
              <a:t>2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248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Too Much in the Atmosphere Causes Climate Change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86400" y="3200400"/>
            <a:ext cx="3352800" cy="25908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stdemotivationalposters.com/wp-content/uploads/2012/10/Cats-Are-Liquid-Best-Demotivational-Post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248400" cy="637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71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Silicon Dioxide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1676400"/>
            <a:ext cx="4038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SiO</a:t>
            </a:r>
            <a:r>
              <a:rPr lang="en-US" sz="96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endParaRPr kumimoji="0" lang="en-US" sz="96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352800"/>
            <a:ext cx="335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FFC000"/>
                </a:solidFill>
              </a:rPr>
              <a:t>Si</a:t>
            </a:r>
            <a:r>
              <a:rPr lang="en-US" sz="2400" b="1" dirty="0" smtClean="0"/>
              <a:t>licon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(2 atoms) of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Di = 2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CC0099"/>
                </a:solidFill>
              </a:rPr>
              <a:t>Common Name is Quartz</a:t>
            </a:r>
            <a:endParaRPr lang="en-US" sz="2400" b="1" dirty="0">
              <a:solidFill>
                <a:srgbClr val="CC0099"/>
              </a:solidFill>
            </a:endParaRPr>
          </a:p>
        </p:txBody>
      </p:sp>
      <p:pic>
        <p:nvPicPr>
          <p:cNvPr id="5122" name="Picture 2" descr="quart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1828800" cy="196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Milky quart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214312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2400" y="4495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Quartz:  Most Common Mineral on Earth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486400" y="3200400"/>
            <a:ext cx="3352800" cy="36576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Nitrate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1676400"/>
            <a:ext cx="4038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NO</a:t>
            </a:r>
            <a:r>
              <a:rPr lang="en-US" sz="96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endParaRPr kumimoji="0" lang="en-US" sz="96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276600"/>
            <a:ext cx="327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N</a:t>
            </a:r>
            <a:r>
              <a:rPr lang="en-US" sz="2400" b="1" dirty="0" smtClean="0"/>
              <a:t>itrogen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(3 atoms) of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  <a:endParaRPr lang="en-US" sz="2400" b="1" dirty="0"/>
          </a:p>
        </p:txBody>
      </p:sp>
      <p:pic>
        <p:nvPicPr>
          <p:cNvPr id="9" name="Picture 7" descr="http://www.riley-reka.co.uk/images/Miststapeln.215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1347244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Feedlot Ca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57200"/>
            <a:ext cx="1066800" cy="1514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La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743200"/>
            <a:ext cx="1828800" cy="183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1981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Pollutant Found in Animal Waste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4648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Pollutes Lakes and Rivers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638800" y="3581400"/>
            <a:ext cx="3276600" cy="19050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1676400"/>
            <a:ext cx="25908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</a:t>
            </a:r>
            <a:r>
              <a:rPr lang="en-US" sz="96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</a:t>
            </a: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352800"/>
            <a:ext cx="3352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(2 atoms) of </a:t>
            </a:r>
            <a:r>
              <a:rPr lang="en-US" sz="2400" b="1" dirty="0" smtClean="0">
                <a:solidFill>
                  <a:srgbClr val="00FF00"/>
                </a:solidFill>
              </a:rPr>
              <a:t>H</a:t>
            </a:r>
            <a:r>
              <a:rPr lang="en-US" sz="2400" b="1" dirty="0" smtClean="0"/>
              <a:t>ydrogen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</a:p>
          <a:p>
            <a:pPr algn="ctr"/>
            <a:endParaRPr lang="en-US" dirty="0"/>
          </a:p>
        </p:txBody>
      </p:sp>
      <p:pic>
        <p:nvPicPr>
          <p:cNvPr id="11266" name="Picture 2" descr="http://scienceandreligion.com/images/earth_glo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Water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581400"/>
            <a:ext cx="1828800" cy="23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81000" y="2895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Compound Needed by All Life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867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Makes Up 75% of the Earth’s Surface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62600" y="3352800"/>
            <a:ext cx="3276600" cy="19050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Sulfuric Acid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4600" y="1676400"/>
            <a:ext cx="41148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9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9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SO</a:t>
            </a:r>
            <a:r>
              <a:rPr kumimoji="0" lang="en-US" sz="96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en-US" sz="96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352800"/>
            <a:ext cx="3124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(2 atoms) of </a:t>
            </a:r>
            <a:r>
              <a:rPr lang="en-US" sz="2400" b="1" dirty="0" smtClean="0">
                <a:solidFill>
                  <a:srgbClr val="00FF00"/>
                </a:solidFill>
              </a:rPr>
              <a:t>H</a:t>
            </a:r>
            <a:r>
              <a:rPr lang="en-US" sz="2400" b="1" dirty="0" smtClean="0"/>
              <a:t>ydrogen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S</a:t>
            </a:r>
            <a:r>
              <a:rPr lang="en-US" sz="2400" b="1" dirty="0" smtClean="0"/>
              <a:t>ulfur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(4 atoms) of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8194" name="Picture 2" descr="Smokestac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2286000" cy="1469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http://www.kidcyber.com.au/IMAGES/acid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91000"/>
            <a:ext cx="1371600" cy="205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http://www.kidcyber.com.au/IMAGES/acidrain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676400"/>
            <a:ext cx="2438400" cy="163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3276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Enters Our Atmosphere Through Automobiles and Factories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2116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Falls Back to Earth as Acid Rain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715000" y="3352800"/>
            <a:ext cx="3276600" cy="28194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Chlorofluorocarbons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0800" y="1676400"/>
            <a:ext cx="33528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CFC’s</a:t>
            </a:r>
            <a:endParaRPr kumimoji="0" lang="en-US" sz="9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971800"/>
            <a:ext cx="3124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0099"/>
                </a:solidFill>
              </a:rPr>
              <a:t>Used in the 1950’s-1990’s as  a coolant and to make  products such as </a:t>
            </a:r>
            <a:r>
              <a:rPr lang="en-US" sz="2400" b="1" dirty="0" err="1" smtClean="0">
                <a:solidFill>
                  <a:srgbClr val="CC0099"/>
                </a:solidFill>
              </a:rPr>
              <a:t>styrofoam</a:t>
            </a:r>
            <a:endParaRPr lang="en-US" sz="2400" b="1" dirty="0" smtClean="0">
              <a:solidFill>
                <a:srgbClr val="CC0099"/>
              </a:solidFill>
            </a:endParaRP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CC0099"/>
                </a:solidFill>
              </a:rPr>
              <a:t>Destroys the earth’s Ozone layer</a:t>
            </a:r>
          </a:p>
          <a:p>
            <a:pPr algn="ctr"/>
            <a:endParaRPr lang="en-US" dirty="0"/>
          </a:p>
        </p:txBody>
      </p:sp>
      <p:pic>
        <p:nvPicPr>
          <p:cNvPr id="13314" name="Picture 2" descr="crushed ev1 ca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43400"/>
            <a:ext cx="1981200" cy="140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fridgedump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1752600" cy="1358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Aerosols destroy the Ozone Lay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677189"/>
            <a:ext cx="1600199" cy="1180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styrofoamcu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3048000"/>
            <a:ext cx="1295400" cy="129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 bwMode="auto">
          <a:xfrm>
            <a:off x="5715000" y="2971800"/>
            <a:ext cx="3276600" cy="35052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Calcium Carbonate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1676400"/>
            <a:ext cx="4038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CaCO</a:t>
            </a:r>
            <a:r>
              <a:rPr lang="en-US" sz="96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3</a:t>
            </a:r>
            <a:endParaRPr kumimoji="0" lang="en-US" sz="96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335280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FFCC00"/>
                </a:solidFill>
              </a:rPr>
              <a:t>Ca</a:t>
            </a:r>
            <a:r>
              <a:rPr lang="en-US" sz="2400" b="1" dirty="0" smtClean="0"/>
              <a:t>lcium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C</a:t>
            </a:r>
            <a:r>
              <a:rPr lang="en-US" sz="2400" b="1" dirty="0" smtClean="0"/>
              <a:t>arbon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(3 atoms) </a:t>
            </a:r>
            <a:r>
              <a:rPr lang="en-US" sz="2400" b="1" dirty="0" smtClean="0">
                <a:solidFill>
                  <a:srgbClr val="00FF00"/>
                </a:solidFill>
              </a:rPr>
              <a:t>O</a:t>
            </a:r>
            <a:r>
              <a:rPr lang="en-US" sz="2400" b="1" dirty="0" smtClean="0"/>
              <a:t>xygen</a:t>
            </a:r>
          </a:p>
          <a:p>
            <a:endParaRPr lang="en-US" sz="2400" b="1" dirty="0" smtClean="0"/>
          </a:p>
          <a:p>
            <a:r>
              <a:rPr lang="en-US" sz="2400" b="1" dirty="0" smtClean="0">
                <a:solidFill>
                  <a:srgbClr val="CC0099"/>
                </a:solidFill>
              </a:rPr>
              <a:t>Common Name is Limestone</a:t>
            </a:r>
            <a:endParaRPr lang="en-US" sz="2400" b="1" dirty="0">
              <a:solidFill>
                <a:srgbClr val="CC0099"/>
              </a:solidFill>
            </a:endParaRPr>
          </a:p>
        </p:txBody>
      </p:sp>
      <p:pic>
        <p:nvPicPr>
          <p:cNvPr id="6148" name="Picture 4" descr="http://www.kingsnake.com/westindian/limestonecliff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066509"/>
            <a:ext cx="2209800" cy="1472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ounty Courthou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1371600" cy="1365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Remote,Blue,Sky,Abandoned,Empty,Nobody,Field,Gravel,Long,Street,Road,Thoroughfare,Summer,Looking At View,Scenics,Hill,Tree,Footpath,Single Lane Ro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2057400"/>
            <a:ext cx="1367738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 descr="http://blog.ammar-ibrahim.com/uploads/pyramids-camel.serendipityThumb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733800"/>
            <a:ext cx="1752600" cy="130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 bwMode="auto">
          <a:xfrm>
            <a:off x="5715000" y="3352800"/>
            <a:ext cx="3276600" cy="35052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Methane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0" y="1676400"/>
            <a:ext cx="28194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CH</a:t>
            </a:r>
            <a:r>
              <a:rPr lang="en-US" sz="9600" kern="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4</a:t>
            </a:r>
            <a:endParaRPr kumimoji="0" lang="en-US" sz="9600" b="0" i="0" u="none" strike="noStrike" kern="0" cap="none" spc="0" normalizeH="0" baseline="-25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4290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rgbClr val="00FF00"/>
                </a:solidFill>
              </a:rPr>
              <a:t>C</a:t>
            </a:r>
            <a:r>
              <a:rPr lang="en-US" sz="2400" b="1" dirty="0" smtClean="0"/>
              <a:t>arbon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(4 atoms)</a:t>
            </a:r>
          </a:p>
          <a:p>
            <a:r>
              <a:rPr lang="en-US" sz="2400" b="1" dirty="0" smtClean="0">
                <a:solidFill>
                  <a:srgbClr val="00FF00"/>
                </a:solidFill>
              </a:rPr>
              <a:t>H</a:t>
            </a:r>
            <a:r>
              <a:rPr lang="en-US" sz="2400" b="1" dirty="0" smtClean="0"/>
              <a:t>ydrogen</a:t>
            </a:r>
            <a:endParaRPr lang="en-US" sz="2400" b="1" dirty="0"/>
          </a:p>
        </p:txBody>
      </p:sp>
      <p:pic>
        <p:nvPicPr>
          <p:cNvPr id="10242" name="Picture 2" descr="image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226313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Feedlot Cat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962400"/>
            <a:ext cx="1369003" cy="194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4800" y="3276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Too Much Pollutes the Atmosphere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91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99"/>
                </a:solidFill>
              </a:rPr>
              <a:t>Natural Gas Given Off by the Earth and Animals</a:t>
            </a:r>
            <a:endParaRPr lang="en-US" b="1" dirty="0">
              <a:solidFill>
                <a:srgbClr val="CC0099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562600" y="3352800"/>
            <a:ext cx="3276600" cy="19050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Chloride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62200" y="1676400"/>
            <a:ext cx="4038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lang="en-US" sz="96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NaCl</a:t>
            </a:r>
            <a:endParaRPr kumimoji="0" lang="en-US" sz="96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35814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Contains Sodium (</a:t>
            </a:r>
            <a:r>
              <a:rPr lang="en-US" sz="2400" b="1" dirty="0" smtClean="0">
                <a:solidFill>
                  <a:srgbClr val="C00000"/>
                </a:solidFill>
              </a:rPr>
              <a:t>Na</a:t>
            </a:r>
            <a:r>
              <a:rPr lang="en-US" sz="2400" b="1" dirty="0" smtClean="0"/>
              <a:t>)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Contains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smtClean="0"/>
              <a:t>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b="1" dirty="0" smtClean="0"/>
              <a:t>orine</a:t>
            </a:r>
          </a:p>
          <a:p>
            <a:endParaRPr lang="en-US" sz="2400" b="1" dirty="0" smtClean="0">
              <a:solidFill>
                <a:srgbClr val="CC0099"/>
              </a:solidFill>
            </a:endParaRPr>
          </a:p>
          <a:p>
            <a:r>
              <a:rPr lang="en-US" sz="2400" b="1" dirty="0" smtClean="0">
                <a:solidFill>
                  <a:srgbClr val="CC0099"/>
                </a:solidFill>
              </a:rPr>
              <a:t>Common Name is Table Salt</a:t>
            </a:r>
            <a:endParaRPr lang="en-US" sz="2400" b="1" dirty="0">
              <a:solidFill>
                <a:srgbClr val="CC0099"/>
              </a:solidFill>
            </a:endParaRPr>
          </a:p>
        </p:txBody>
      </p:sp>
      <p:pic>
        <p:nvPicPr>
          <p:cNvPr id="4098" name="Picture 2" descr="Natural Salt Crystal: Use non-purified salt for salt water cleansing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20574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Salt Sha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95800"/>
            <a:ext cx="11430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Salt Field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895600"/>
            <a:ext cx="1905000" cy="1428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Ocean_Life02_215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28600"/>
            <a:ext cx="1531683" cy="113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 bwMode="auto">
          <a:xfrm>
            <a:off x="5410200" y="3352800"/>
            <a:ext cx="3581400" cy="2667000"/>
          </a:xfrm>
          <a:prstGeom prst="rect">
            <a:avLst/>
          </a:prstGeom>
          <a:noFill/>
          <a:ln w="57150" cap="flat" cmpd="sng" algn="ctr">
            <a:solidFill>
              <a:schemeClr val="accent4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534400" cy="4114800"/>
          </a:xfrm>
        </p:spPr>
        <p:txBody>
          <a:bodyPr/>
          <a:lstStyle/>
          <a:p>
            <a:r>
              <a:rPr lang="en-US" dirty="0"/>
              <a:t>No definite shape or volume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Can move freely (expand) without any limits</a:t>
            </a: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5638800" y="4724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3246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9436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248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8229600" y="548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6400800" y="548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5486400" y="624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562600" y="5486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8229600" y="4343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7315200" y="5334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7315200" y="62484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Oval 15"/>
          <p:cNvSpPr>
            <a:spLocks noChangeArrowheads="1"/>
          </p:cNvSpPr>
          <p:nvPr/>
        </p:nvSpPr>
        <p:spPr bwMode="auto">
          <a:xfrm>
            <a:off x="5791200" y="4876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2" name="Oval 16"/>
          <p:cNvSpPr>
            <a:spLocks noChangeArrowheads="1"/>
          </p:cNvSpPr>
          <p:nvPr/>
        </p:nvSpPr>
        <p:spPr bwMode="auto">
          <a:xfrm>
            <a:off x="7010400" y="4572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6096000" y="5181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Oval 18"/>
          <p:cNvSpPr>
            <a:spLocks noChangeArrowheads="1"/>
          </p:cNvSpPr>
          <p:nvPr/>
        </p:nvSpPr>
        <p:spPr bwMode="auto">
          <a:xfrm>
            <a:off x="6629400" y="5943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2290" name="Picture 2" descr="http://tbn0.google.com/images?q=tbn:k5_V3jvSTxoziM:http://helloworldbea.files.wordpress.com/2008/05/watervapo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87096"/>
            <a:ext cx="1828800" cy="273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2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8" dur="5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0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2" dur="3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4" dur="3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6" dur="5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5" grpId="0" animBg="1"/>
      <p:bldP spid="9227" grpId="0" animBg="1"/>
      <p:bldP spid="9228" grpId="0" animBg="1"/>
      <p:bldP spid="9229" grpId="0" animBg="1"/>
      <p:bldP spid="92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PLASMA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energy phase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 smtClean="0"/>
              <a:t>Least common on Earth</a:t>
            </a: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  <a:p>
            <a:r>
              <a:rPr lang="en-US" dirty="0"/>
              <a:t>Most common phase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in the rest of the 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  universe</a:t>
            </a:r>
          </a:p>
        </p:txBody>
      </p:sp>
      <p:pic>
        <p:nvPicPr>
          <p:cNvPr id="10245" name="Picture 5" descr="Lightning is a naturally occuring form of plas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667000"/>
            <a:ext cx="3124200" cy="237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5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500" autoRev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MATTER MOVIE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1148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http://www.abpischools.org.uk/page/modules/solids-liquids-gases/slg2.cfm?coSiteNavigation_allTopic=1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295400" y="3048000"/>
            <a:ext cx="990600" cy="1066800"/>
          </a:xfrm>
          <a:prstGeom prst="cube">
            <a:avLst>
              <a:gd name="adj" fmla="val 25000"/>
            </a:avLst>
          </a:prstGeom>
          <a:solidFill>
            <a:srgbClr val="9933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810000" y="3124200"/>
            <a:ext cx="1447800" cy="1371600"/>
          </a:xfrm>
          <a:prstGeom prst="irregularSeal1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-20773777">
            <a:off x="4191000" y="3505200"/>
            <a:ext cx="685800" cy="609600"/>
          </a:xfrm>
          <a:prstGeom prst="irregularSeal2">
            <a:avLst/>
          </a:prstGeom>
          <a:solidFill>
            <a:schemeClr val="hlink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CCFF"/>
              </a:solidFill>
            </a:endParaRPr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6705600" y="3276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7010400" y="3733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7086600" y="4038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7543800" y="4114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7696200" y="36576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7467600" y="3352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7315200" y="3962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7086600" y="32004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7467600" y="38100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7239000" y="35052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6705600" y="3733800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2362200" y="3733800"/>
            <a:ext cx="1295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257800" y="3733800"/>
            <a:ext cx="1295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1676400" y="4343400"/>
            <a:ext cx="0" cy="838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2" name="Line 28"/>
          <p:cNvSpPr>
            <a:spLocks noChangeShapeType="1"/>
          </p:cNvSpPr>
          <p:nvPr/>
        </p:nvSpPr>
        <p:spPr bwMode="auto">
          <a:xfrm flipV="1">
            <a:off x="1752600" y="5181600"/>
            <a:ext cx="5486400" cy="76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V="1">
            <a:off x="7315200" y="4343400"/>
            <a:ext cx="0" cy="762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4" name="Line 30"/>
          <p:cNvSpPr>
            <a:spLocks noChangeShapeType="1"/>
          </p:cNvSpPr>
          <p:nvPr/>
        </p:nvSpPr>
        <p:spPr bwMode="auto">
          <a:xfrm flipH="1" flipV="1">
            <a:off x="3962400" y="2438400"/>
            <a:ext cx="0" cy="7620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>
            <a:off x="1828800" y="2362200"/>
            <a:ext cx="20574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H="1">
            <a:off x="1828800" y="2438400"/>
            <a:ext cx="0" cy="5334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V="1">
            <a:off x="7162800" y="2362200"/>
            <a:ext cx="0" cy="6858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H="1">
            <a:off x="4953000" y="2286000"/>
            <a:ext cx="21336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H="1">
            <a:off x="4953000" y="2438400"/>
            <a:ext cx="0" cy="838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3962400" y="53340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3886200" y="43434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5181600" y="38862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2209800" y="38862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410200" y="16764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2286000" y="17526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7924800" y="38100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228600" y="3200400"/>
            <a:ext cx="1447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457200" y="304800"/>
            <a:ext cx="8686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rgbClr val="CC0099"/>
                </a:solidFill>
              </a:rPr>
              <a:t>Solid</a:t>
            </a:r>
            <a:r>
              <a:rPr lang="en-US" sz="2000">
                <a:solidFill>
                  <a:schemeClr val="tx2"/>
                </a:solidFill>
              </a:rPr>
              <a:t>			4.  Condensation (</a:t>
            </a:r>
            <a:r>
              <a:rPr lang="en-US" sz="2000">
                <a:solidFill>
                  <a:schemeClr val="folHlink"/>
                </a:solidFill>
              </a:rPr>
              <a:t>Gas</a:t>
            </a:r>
            <a:r>
              <a:rPr lang="en-US" sz="2000">
                <a:solidFill>
                  <a:schemeClr val="tx2"/>
                </a:solidFill>
              </a:rPr>
              <a:t> becomes a </a:t>
            </a:r>
            <a:r>
              <a:rPr lang="en-US" sz="2000">
                <a:solidFill>
                  <a:schemeClr val="hlink"/>
                </a:solidFill>
              </a:rPr>
              <a:t>Liquid</a:t>
            </a:r>
            <a:r>
              <a:rPr lang="en-US" sz="2000">
                <a:solidFill>
                  <a:schemeClr val="tx2"/>
                </a:solidFill>
              </a:rPr>
              <a:t>)	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hlink"/>
                </a:solidFill>
              </a:rPr>
              <a:t>Liquid</a:t>
            </a:r>
            <a:r>
              <a:rPr lang="en-US" sz="2000">
                <a:solidFill>
                  <a:schemeClr val="tx2"/>
                </a:solidFill>
              </a:rPr>
              <a:t>		5.  Freezing  (</a:t>
            </a:r>
            <a:r>
              <a:rPr lang="en-US" sz="2000">
                <a:solidFill>
                  <a:srgbClr val="33CCFF"/>
                </a:solidFill>
              </a:rPr>
              <a:t>Liquid</a:t>
            </a:r>
            <a:r>
              <a:rPr lang="en-US" sz="2000">
                <a:solidFill>
                  <a:schemeClr val="tx2"/>
                </a:solidFill>
              </a:rPr>
              <a:t> becomes a </a:t>
            </a:r>
            <a:r>
              <a:rPr lang="en-US" sz="2000">
                <a:solidFill>
                  <a:srgbClr val="CC0099"/>
                </a:solidFill>
              </a:rPr>
              <a:t>Solid</a:t>
            </a:r>
            <a:r>
              <a:rPr lang="en-US" sz="2000">
                <a:solidFill>
                  <a:schemeClr val="tx2"/>
                </a:solidFill>
              </a:rPr>
              <a:t>)		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folHlink"/>
                </a:solidFill>
              </a:rPr>
              <a:t>Gas</a:t>
            </a:r>
            <a:r>
              <a:rPr lang="en-US" sz="2000">
                <a:solidFill>
                  <a:schemeClr val="tx2"/>
                </a:solidFill>
              </a:rPr>
              <a:t>			6.  Melting  (</a:t>
            </a:r>
            <a:r>
              <a:rPr lang="en-US" sz="2000">
                <a:solidFill>
                  <a:srgbClr val="CC0099"/>
                </a:solidFill>
              </a:rPr>
              <a:t>Solid</a:t>
            </a:r>
            <a:r>
              <a:rPr lang="en-US" sz="2000">
                <a:solidFill>
                  <a:schemeClr val="tx2"/>
                </a:solidFill>
              </a:rPr>
              <a:t> becomes a </a:t>
            </a:r>
            <a:r>
              <a:rPr lang="en-US" sz="2000">
                <a:solidFill>
                  <a:srgbClr val="33CCFF"/>
                </a:solidFill>
              </a:rPr>
              <a:t>Liquid</a:t>
            </a:r>
            <a:r>
              <a:rPr lang="en-US" sz="200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1309" name="Text Box 45"/>
          <p:cNvSpPr txBox="1">
            <a:spLocks noChangeArrowheads="1"/>
          </p:cNvSpPr>
          <p:nvPr/>
        </p:nvSpPr>
        <p:spPr bwMode="auto">
          <a:xfrm>
            <a:off x="304800" y="6003925"/>
            <a:ext cx="8610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7.  Evaporation (</a:t>
            </a:r>
            <a:r>
              <a:rPr lang="en-US" sz="2000">
                <a:solidFill>
                  <a:srgbClr val="33CCFF"/>
                </a:solidFill>
              </a:rPr>
              <a:t>Liquid</a:t>
            </a:r>
            <a:r>
              <a:rPr lang="en-US" sz="2000">
                <a:solidFill>
                  <a:schemeClr val="tx2"/>
                </a:solidFill>
              </a:rPr>
              <a:t> becomes a </a:t>
            </a:r>
            <a:r>
              <a:rPr lang="en-US" sz="2000">
                <a:solidFill>
                  <a:schemeClr val="folHlink"/>
                </a:solidFill>
              </a:rPr>
              <a:t>Gas</a:t>
            </a:r>
            <a:r>
              <a:rPr lang="en-US" sz="2000">
                <a:solidFill>
                  <a:schemeClr val="tx2"/>
                </a:solidFill>
              </a:rPr>
              <a:t>)</a:t>
            </a:r>
          </a:p>
          <a:p>
            <a:pPr marL="342900" indent="-342900">
              <a:spcBef>
                <a:spcPct val="50000"/>
              </a:spcBef>
            </a:pPr>
            <a:r>
              <a:rPr lang="en-US" sz="2000">
                <a:solidFill>
                  <a:schemeClr val="tx2"/>
                </a:solidFill>
              </a:rPr>
              <a:t>   8.  Sublimation (</a:t>
            </a:r>
            <a:r>
              <a:rPr lang="en-US" sz="2000">
                <a:solidFill>
                  <a:srgbClr val="CC0099"/>
                </a:solidFill>
              </a:rPr>
              <a:t>Solid</a:t>
            </a:r>
            <a:r>
              <a:rPr lang="en-US" sz="2000">
                <a:solidFill>
                  <a:schemeClr val="tx2"/>
                </a:solidFill>
              </a:rPr>
              <a:t> changes instantly to </a:t>
            </a:r>
            <a:r>
              <a:rPr lang="en-US" sz="2000">
                <a:solidFill>
                  <a:schemeClr val="folHlink"/>
                </a:solidFill>
              </a:rPr>
              <a:t>Gas</a:t>
            </a:r>
            <a:r>
              <a:rPr lang="en-US" sz="2000">
                <a:solidFill>
                  <a:schemeClr val="tx2"/>
                </a:solidFill>
              </a:rPr>
              <a:t>)</a:t>
            </a:r>
          </a:p>
          <a:p>
            <a:pPr marL="342900" indent="-342900">
              <a:spcBef>
                <a:spcPct val="50000"/>
              </a:spcBef>
            </a:pPr>
            <a:endParaRPr lang="en-US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AE89DCD7EB14E905977A3D0B79272" ma:contentTypeVersion="0" ma:contentTypeDescription="Create a new document." ma:contentTypeScope="" ma:versionID="52a8a7fcaeddcaca157620f2435f7bb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1f7c6d91202698bab696f5c98b76a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4BFD7-7C9E-421F-A109-46289B8AA503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CCF2C9-12A7-493F-BEBC-ED290C539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0A60B7-7617-42AD-85E5-73B493BF0B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12490</TotalTime>
  <Words>1474</Words>
  <Application>Microsoft Office PowerPoint</Application>
  <PresentationFormat>On-screen Show (4:3)</PresentationFormat>
  <Paragraphs>417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Tahoma</vt:lpstr>
      <vt:lpstr>Wingdings</vt:lpstr>
      <vt:lpstr>Textured</vt:lpstr>
      <vt:lpstr>MATTER</vt:lpstr>
      <vt:lpstr>MATTER</vt:lpstr>
      <vt:lpstr>SOLID</vt:lpstr>
      <vt:lpstr>LIQUID</vt:lpstr>
      <vt:lpstr>PowerPoint Presentation</vt:lpstr>
      <vt:lpstr>GAS</vt:lpstr>
      <vt:lpstr>PLASMA</vt:lpstr>
      <vt:lpstr>MATTER MOVIE</vt:lpstr>
      <vt:lpstr>PowerPoint Presentation</vt:lpstr>
      <vt:lpstr> Elements Mixtures &amp; Compounds</vt:lpstr>
      <vt:lpstr>Elements</vt:lpstr>
      <vt:lpstr>Examples of Chemical Symbols</vt:lpstr>
      <vt:lpstr>Mixtures</vt:lpstr>
      <vt:lpstr>Compounds</vt:lpstr>
      <vt:lpstr>Compounds</vt:lpstr>
      <vt:lpstr>Common Elements and Compounds in Earth Science</vt:lpstr>
      <vt:lpstr>PowerPoint Presentation</vt:lpstr>
      <vt:lpstr>PowerPoint Presentation</vt:lpstr>
      <vt:lpstr>PowerPoint Presentation</vt:lpstr>
      <vt:lpstr>PowerPoint Presentation</vt:lpstr>
      <vt:lpstr>Hydrogen</vt:lpstr>
      <vt:lpstr>Helium</vt:lpstr>
      <vt:lpstr>Carbon</vt:lpstr>
      <vt:lpstr>Nitrogen</vt:lpstr>
      <vt:lpstr>    Oxygen</vt:lpstr>
      <vt:lpstr>Sodium (Natrium)</vt:lpstr>
      <vt:lpstr>Fluorine</vt:lpstr>
      <vt:lpstr>Aluminum</vt:lpstr>
      <vt:lpstr>Silicon</vt:lpstr>
      <vt:lpstr>Sulfur</vt:lpstr>
      <vt:lpstr>Chlorine</vt:lpstr>
      <vt:lpstr>Calcium</vt:lpstr>
      <vt:lpstr>Iron (Ferrum)</vt:lpstr>
      <vt:lpstr>Nickel</vt:lpstr>
      <vt:lpstr>Magnesium</vt:lpstr>
      <vt:lpstr>Iridium</vt:lpstr>
      <vt:lpstr>Lead (Plumbum)</vt:lpstr>
      <vt:lpstr>Radon</vt:lpstr>
      <vt:lpstr>Uranium</vt:lpstr>
      <vt:lpstr>PowerPoint Presentation</vt:lpstr>
      <vt:lpstr>PowerPoint Presentation</vt:lpstr>
      <vt:lpstr>PowerPoint Presentation</vt:lpstr>
      <vt:lpstr>PowerPoint Presentation</vt:lpstr>
      <vt:lpstr>Color Coding</vt:lpstr>
      <vt:lpstr>Carbon Monoxide</vt:lpstr>
      <vt:lpstr>Ammonia</vt:lpstr>
      <vt:lpstr>Iron Oxide</vt:lpstr>
      <vt:lpstr>Ozone</vt:lpstr>
      <vt:lpstr>Carbon Dioxide</vt:lpstr>
      <vt:lpstr>Silicon Dioxide</vt:lpstr>
      <vt:lpstr>Nitrate</vt:lpstr>
      <vt:lpstr>Water</vt:lpstr>
      <vt:lpstr>Sulfuric Acid</vt:lpstr>
      <vt:lpstr>Chlorofluorocarbons</vt:lpstr>
      <vt:lpstr>Calcium Carbonate</vt:lpstr>
      <vt:lpstr>Methane</vt:lpstr>
      <vt:lpstr>Sodium Chloride</vt:lpstr>
    </vt:vector>
  </TitlesOfParts>
  <Company>ISD761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</dc:title>
  <dc:creator>nhassing</dc:creator>
  <cp:lastModifiedBy>SCHILLING ANGELA</cp:lastModifiedBy>
  <cp:revision>74</cp:revision>
  <dcterms:created xsi:type="dcterms:W3CDTF">2006-11-03T18:04:17Z</dcterms:created>
  <dcterms:modified xsi:type="dcterms:W3CDTF">2015-10-30T15:19:19Z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0x010100B07AE89DCD7EB14E905977A3D0B79272</vt:lpwstr>
  </property>
</Properties>
</file>