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6"/>
  </p:notesMasterIdLst>
  <p:sldIdLst>
    <p:sldId id="439" r:id="rId3"/>
    <p:sldId id="440" r:id="rId4"/>
    <p:sldId id="441" r:id="rId5"/>
    <p:sldId id="442" r:id="rId6"/>
    <p:sldId id="443" r:id="rId7"/>
    <p:sldId id="444" r:id="rId8"/>
    <p:sldId id="445" r:id="rId9"/>
    <p:sldId id="446" r:id="rId10"/>
    <p:sldId id="447" r:id="rId11"/>
    <p:sldId id="448" r:id="rId12"/>
    <p:sldId id="450" r:id="rId13"/>
    <p:sldId id="451" r:id="rId14"/>
    <p:sldId id="45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E09"/>
    <a:srgbClr val="A98F31"/>
    <a:srgbClr val="E51E09"/>
    <a:srgbClr val="E40F0A"/>
    <a:srgbClr val="C93209"/>
    <a:srgbClr val="DA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72" autoAdjust="0"/>
  </p:normalViewPr>
  <p:slideViewPr>
    <p:cSldViewPr snapToGrid="0">
      <p:cViewPr varScale="1">
        <p:scale>
          <a:sx n="63" d="100"/>
          <a:sy n="63" d="100"/>
        </p:scale>
        <p:origin x="-1770" y="-96"/>
      </p:cViewPr>
      <p:guideLst>
        <p:guide orient="horz" pos="2160"/>
        <p:guide pos="2880"/>
      </p:guideLst>
    </p:cSldViewPr>
  </p:slideViewPr>
  <p:notesTextViewPr>
    <p:cViewPr>
      <p:scale>
        <a:sx n="1" d="1"/>
        <a:sy n="1" d="1"/>
      </p:scale>
      <p:origin x="0" y="0"/>
    </p:cViewPr>
  </p:notesTextViewPr>
  <p:sorterViewPr>
    <p:cViewPr>
      <p:scale>
        <a:sx n="120" d="100"/>
        <a:sy n="120" d="100"/>
      </p:scale>
      <p:origin x="0" y="23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D165-C461-4361-B5FD-CB97B6F39751}" type="datetimeFigureOut">
              <a:rPr lang="en-US" smtClean="0"/>
              <a:t>8/23/2016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5C866-059E-4B26-B7FC-ED01EF19E0CC}" type="slidenum">
              <a:rPr lang="en-US" smtClean="0"/>
              <a:t>‹#›</a:t>
            </a:fld>
            <a:endParaRPr lang="en-US"/>
          </a:p>
        </p:txBody>
      </p:sp>
    </p:spTree>
    <p:extLst>
      <p:ext uri="{BB962C8B-B14F-4D97-AF65-F5344CB8AC3E}">
        <p14:creationId xmlns:p14="http://schemas.microsoft.com/office/powerpoint/2010/main" val="29701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t>1</a:t>
            </a:fld>
            <a:endParaRPr lang="en-US"/>
          </a:p>
        </p:txBody>
      </p:sp>
    </p:spTree>
    <p:extLst>
      <p:ext uri="{BB962C8B-B14F-4D97-AF65-F5344CB8AC3E}">
        <p14:creationId xmlns:p14="http://schemas.microsoft.com/office/powerpoint/2010/main" val="117955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fit enough of both images on this slide so the teacher can use the slide to help the kids figure</a:t>
            </a:r>
            <a:r>
              <a:rPr lang="en-US" baseline="0" dirty="0" smtClean="0"/>
              <a:t> out how they use the data from the data table to complete the World Map Record Page? The slide does not have to show the complete image of both, just enough so kids get the idea of how the two pages relate to each other.</a:t>
            </a:r>
          </a:p>
          <a:p>
            <a:r>
              <a:rPr lang="en-US" baseline="0" dirty="0" smtClean="0"/>
              <a:t>If this doesn’t work, then you can put each image on a separate slide.</a:t>
            </a:r>
            <a:r>
              <a:rPr lang="en-US" dirty="0" smtClean="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t>4</a:t>
            </a:fld>
            <a:endParaRPr lang="en-US"/>
          </a:p>
        </p:txBody>
      </p:sp>
    </p:spTree>
    <p:extLst>
      <p:ext uri="{BB962C8B-B14F-4D97-AF65-F5344CB8AC3E}">
        <p14:creationId xmlns:p14="http://schemas.microsoft.com/office/powerpoint/2010/main" val="117106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914400" y="609600"/>
            <a:ext cx="7391400" cy="990600"/>
          </a:xfrm>
        </p:spPr>
        <p:txBody>
          <a:bodyPr>
            <a:noAutofit/>
          </a:bodyPr>
          <a:lstStyle>
            <a:lvl1pPr marL="0" indent="0">
              <a:lnSpc>
                <a:spcPts val="3900"/>
              </a:lnSpc>
              <a:spcBef>
                <a:spcPts val="0"/>
              </a:spcBef>
              <a:buNone/>
              <a:defRPr sz="4400" b="1" baseline="0">
                <a:solidFill>
                  <a:schemeClr val="bg1"/>
                </a:solidFill>
                <a:latin typeface="Myriad Pro" pitchFamily="34" charset="0"/>
              </a:defRPr>
            </a:lvl1pPr>
          </a:lstStyle>
          <a:p>
            <a:pPr lvl="0"/>
            <a:r>
              <a:rPr lang="en-US" dirty="0" smtClean="0"/>
              <a:t>INSERT MULI-</a:t>
            </a:r>
          </a:p>
          <a:p>
            <a:pPr lvl="0"/>
            <a:r>
              <a:rPr lang="en-US" dirty="0" smtClean="0"/>
              <a:t>LINE TITLE HERE</a:t>
            </a:r>
          </a:p>
        </p:txBody>
      </p:sp>
      <p:sp>
        <p:nvSpPr>
          <p:cNvPr id="7" name="Content Placeholder 11"/>
          <p:cNvSpPr>
            <a:spLocks noGrp="1"/>
          </p:cNvSpPr>
          <p:nvPr>
            <p:ph sz="quarter" idx="11" hasCustomPrompt="1"/>
          </p:nvPr>
        </p:nvSpPr>
        <p:spPr>
          <a:xfrm>
            <a:off x="914400" y="1752600"/>
            <a:ext cx="7086600" cy="762000"/>
          </a:xfrm>
        </p:spPr>
        <p:txBody>
          <a:bodyPr>
            <a:noAutofit/>
          </a:bodyPr>
          <a:lstStyle>
            <a:lvl1pPr marL="0" indent="0">
              <a:lnSpc>
                <a:spcPts val="2400"/>
              </a:lnSpc>
              <a:spcBef>
                <a:spcPts val="0"/>
              </a:spcBef>
              <a:buNone/>
              <a:defRPr sz="2000" b="1">
                <a:solidFill>
                  <a:schemeClr val="bg1"/>
                </a:solidFill>
              </a:defRPr>
            </a:lvl1pPr>
          </a:lstStyle>
          <a:p>
            <a:pPr lvl="0"/>
            <a:r>
              <a:rPr lang="en-US" dirty="0" smtClean="0"/>
              <a:t>INSERT MULTI-</a:t>
            </a:r>
          </a:p>
          <a:p>
            <a:pPr lvl="0"/>
            <a:r>
              <a:rPr lang="en-US" dirty="0" smtClean="0"/>
              <a:t>LINE SUBTITLE HERE</a:t>
            </a:r>
          </a:p>
        </p:txBody>
      </p:sp>
      <p:sp>
        <p:nvSpPr>
          <p:cNvPr id="8" name="Text Placeholder 13"/>
          <p:cNvSpPr>
            <a:spLocks noGrp="1"/>
          </p:cNvSpPr>
          <p:nvPr>
            <p:ph type="body" sz="quarter" idx="12" hasCustomPrompt="1"/>
          </p:nvPr>
        </p:nvSpPr>
        <p:spPr>
          <a:xfrm>
            <a:off x="914400" y="2438400"/>
            <a:ext cx="7010400" cy="2362200"/>
          </a:xfrm>
        </p:spPr>
        <p:txBody>
          <a:bodyPr>
            <a:normAutofit/>
          </a:bodyPr>
          <a:lstStyle>
            <a:lvl1pPr marL="0" indent="0">
              <a:buNone/>
              <a:defRPr sz="1800" baseline="0">
                <a:solidFill>
                  <a:schemeClr val="bg1"/>
                </a:solidFill>
                <a:latin typeface="Myriad Pro" pitchFamily="34" charset="0"/>
              </a:defRPr>
            </a:lvl1pPr>
          </a:lstStyle>
          <a:p>
            <a:pPr lvl="0"/>
            <a:r>
              <a:rPr lang="en-US" dirty="0" smtClean="0"/>
              <a:t>INSERT ADDITIONAL INFORMATION HERE</a:t>
            </a:r>
            <a:endParaRPr lang="en-US" dirty="0"/>
          </a:p>
        </p:txBody>
      </p:sp>
    </p:spTree>
    <p:extLst>
      <p:ext uri="{BB962C8B-B14F-4D97-AF65-F5344CB8AC3E}">
        <p14:creationId xmlns:p14="http://schemas.microsoft.com/office/powerpoint/2010/main" val="107414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4400" b="1" baseline="0">
                <a:solidFill>
                  <a:schemeClr val="tx2"/>
                </a:solidFill>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ACC6D-F3F0-4F4E-A8D9-E5C8A7C64B73}"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14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_Science Tex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775" y="1491027"/>
            <a:ext cx="8693533" cy="729110"/>
          </a:xfrm>
        </p:spPr>
        <p:txBody>
          <a:bodyPr>
            <a:normAutofit/>
          </a:bodyPr>
          <a:lstStyle>
            <a:lvl1pPr algn="l">
              <a:defRPr sz="4000" b="1">
                <a:solidFill>
                  <a:srgbClr val="003D7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31774" y="2234420"/>
            <a:ext cx="8693533" cy="571832"/>
          </a:xfrm>
        </p:spPr>
        <p:txBody>
          <a:bodyPr>
            <a:normAutofit/>
          </a:bodyPr>
          <a:lstStyle>
            <a:lvl1pPr marL="0" indent="0" algn="l">
              <a:buNone/>
              <a:defRPr sz="2500">
                <a:solidFill>
                  <a:srgbClr val="003D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20826"/>
            <a:ext cx="2133600" cy="365125"/>
          </a:xfrm>
        </p:spPr>
        <p:txBody>
          <a:bodyPr/>
          <a:lstStyle>
            <a:lvl1pPr>
              <a:defRPr sz="1000">
                <a:solidFill>
                  <a:srgbClr val="9C8678"/>
                </a:solidFill>
              </a:defRPr>
            </a:lvl1pPr>
          </a:lstStyle>
          <a:p>
            <a:fld id="{4553C4AB-E34A-354F-8CDE-943FCEBEB1F2}" type="datetimeFigureOut">
              <a:rPr lang="en-US" smtClean="0"/>
              <a:pPr/>
              <a:t>8/23/2016</a:t>
            </a:fld>
            <a:endParaRPr lang="en-US" dirty="0"/>
          </a:p>
        </p:txBody>
      </p:sp>
      <p:sp>
        <p:nvSpPr>
          <p:cNvPr id="5" name="Footer Placeholder 4"/>
          <p:cNvSpPr>
            <a:spLocks noGrp="1"/>
          </p:cNvSpPr>
          <p:nvPr>
            <p:ph type="ftr" sz="quarter" idx="11"/>
          </p:nvPr>
        </p:nvSpPr>
        <p:spPr>
          <a:xfrm>
            <a:off x="3124200" y="6320826"/>
            <a:ext cx="2895600" cy="365125"/>
          </a:xfrm>
        </p:spPr>
        <p:txBody>
          <a:bodyPr/>
          <a:lstStyle>
            <a:lvl1pPr>
              <a:defRPr sz="1000">
                <a:solidFill>
                  <a:srgbClr val="9C8678"/>
                </a:solidFill>
              </a:defRPr>
            </a:lvl1pPr>
          </a:lstStyle>
          <a:p>
            <a:endParaRPr lang="en-US"/>
          </a:p>
        </p:txBody>
      </p:sp>
      <p:sp>
        <p:nvSpPr>
          <p:cNvPr id="12" name="Text Placeholder 11"/>
          <p:cNvSpPr>
            <a:spLocks noGrp="1"/>
          </p:cNvSpPr>
          <p:nvPr>
            <p:ph type="body" sz="quarter" idx="13"/>
          </p:nvPr>
        </p:nvSpPr>
        <p:spPr>
          <a:xfrm>
            <a:off x="231775" y="3215447"/>
            <a:ext cx="6597640" cy="1944149"/>
          </a:xfrm>
        </p:spPr>
        <p:txBody>
          <a:bodyPr>
            <a:normAutofit/>
          </a:bodyPr>
          <a:lstStyle>
            <a:lvl1pPr marL="0" indent="0">
              <a:buNone/>
              <a:defRPr sz="2000">
                <a:solidFill>
                  <a:srgbClr val="FFFFFF"/>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763878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A97A6-7040-4933-ABC6-2929208F3EB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5A89B-7F25-4E93-B7C8-833F2E4DE0DF}" type="slidenum">
              <a:rPr lang="en-US" smtClean="0"/>
              <a:t>‹#›</a:t>
            </a:fld>
            <a:endParaRPr lang="en-US"/>
          </a:p>
        </p:txBody>
      </p:sp>
    </p:spTree>
    <p:extLst>
      <p:ext uri="{BB962C8B-B14F-4D97-AF65-F5344CB8AC3E}">
        <p14:creationId xmlns:p14="http://schemas.microsoft.com/office/powerpoint/2010/main" val="109745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914400" y="609600"/>
            <a:ext cx="7391400" cy="990600"/>
          </a:xfrm>
        </p:spPr>
        <p:txBody>
          <a:bodyPr>
            <a:noAutofit/>
          </a:bodyPr>
          <a:lstStyle>
            <a:lvl1pPr marL="0" indent="0">
              <a:lnSpc>
                <a:spcPts val="3900"/>
              </a:lnSpc>
              <a:spcBef>
                <a:spcPts val="0"/>
              </a:spcBef>
              <a:buNone/>
              <a:defRPr sz="4400" b="1" baseline="0">
                <a:solidFill>
                  <a:schemeClr val="bg1"/>
                </a:solidFill>
                <a:latin typeface="Myriad Pro" pitchFamily="34" charset="0"/>
              </a:defRPr>
            </a:lvl1pPr>
          </a:lstStyle>
          <a:p>
            <a:pPr lvl="0"/>
            <a:r>
              <a:rPr lang="en-US" dirty="0" smtClean="0"/>
              <a:t>INSERT MULI-</a:t>
            </a:r>
          </a:p>
          <a:p>
            <a:pPr lvl="0"/>
            <a:r>
              <a:rPr lang="en-US" dirty="0" smtClean="0"/>
              <a:t>LINE TITLE HERE</a:t>
            </a:r>
          </a:p>
        </p:txBody>
      </p:sp>
      <p:sp>
        <p:nvSpPr>
          <p:cNvPr id="7" name="Content Placeholder 11"/>
          <p:cNvSpPr>
            <a:spLocks noGrp="1"/>
          </p:cNvSpPr>
          <p:nvPr>
            <p:ph sz="quarter" idx="11" hasCustomPrompt="1"/>
          </p:nvPr>
        </p:nvSpPr>
        <p:spPr>
          <a:xfrm>
            <a:off x="914400" y="1752600"/>
            <a:ext cx="7086600" cy="762000"/>
          </a:xfrm>
        </p:spPr>
        <p:txBody>
          <a:bodyPr>
            <a:noAutofit/>
          </a:bodyPr>
          <a:lstStyle>
            <a:lvl1pPr marL="0" indent="0">
              <a:lnSpc>
                <a:spcPts val="2400"/>
              </a:lnSpc>
              <a:spcBef>
                <a:spcPts val="0"/>
              </a:spcBef>
              <a:buNone/>
              <a:defRPr sz="2000" b="1">
                <a:solidFill>
                  <a:schemeClr val="bg1"/>
                </a:solidFill>
              </a:defRPr>
            </a:lvl1pPr>
          </a:lstStyle>
          <a:p>
            <a:pPr lvl="0"/>
            <a:r>
              <a:rPr lang="en-US" dirty="0" smtClean="0"/>
              <a:t>INSERT MULTI-</a:t>
            </a:r>
          </a:p>
          <a:p>
            <a:pPr lvl="0"/>
            <a:r>
              <a:rPr lang="en-US" dirty="0" smtClean="0"/>
              <a:t>LINE SUBTITLE HERE</a:t>
            </a:r>
          </a:p>
        </p:txBody>
      </p:sp>
      <p:sp>
        <p:nvSpPr>
          <p:cNvPr id="8" name="Text Placeholder 13"/>
          <p:cNvSpPr>
            <a:spLocks noGrp="1"/>
          </p:cNvSpPr>
          <p:nvPr>
            <p:ph type="body" sz="quarter" idx="12" hasCustomPrompt="1"/>
          </p:nvPr>
        </p:nvSpPr>
        <p:spPr>
          <a:xfrm>
            <a:off x="914400" y="2438400"/>
            <a:ext cx="7010400" cy="2362200"/>
          </a:xfrm>
        </p:spPr>
        <p:txBody>
          <a:bodyPr>
            <a:normAutofit/>
          </a:bodyPr>
          <a:lstStyle>
            <a:lvl1pPr marL="0" indent="0">
              <a:buNone/>
              <a:defRPr sz="1800" baseline="0">
                <a:solidFill>
                  <a:schemeClr val="bg1"/>
                </a:solidFill>
                <a:latin typeface="Myriad Pro" pitchFamily="34" charset="0"/>
              </a:defRPr>
            </a:lvl1pPr>
          </a:lstStyle>
          <a:p>
            <a:pPr lvl="0"/>
            <a:r>
              <a:rPr lang="en-US" dirty="0" smtClean="0"/>
              <a:t>INSERT ADDITIONAL INFORMATION HERE</a:t>
            </a:r>
            <a:endParaRPr lang="en-US" dirty="0"/>
          </a:p>
        </p:txBody>
      </p:sp>
    </p:spTree>
    <p:extLst>
      <p:ext uri="{BB962C8B-B14F-4D97-AF65-F5344CB8AC3E}">
        <p14:creationId xmlns:p14="http://schemas.microsoft.com/office/powerpoint/2010/main" val="3084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4400" b="1" baseline="0">
                <a:solidFill>
                  <a:schemeClr val="tx2"/>
                </a:solidFill>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ACC6D-F3F0-4F4E-A8D9-E5C8A7C64B73}"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3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_Science Tex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775" y="1491027"/>
            <a:ext cx="8693533" cy="729110"/>
          </a:xfrm>
        </p:spPr>
        <p:txBody>
          <a:bodyPr>
            <a:normAutofit/>
          </a:bodyPr>
          <a:lstStyle>
            <a:lvl1pPr algn="l">
              <a:defRPr sz="4000" b="1">
                <a:solidFill>
                  <a:srgbClr val="003D7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774" y="2234420"/>
            <a:ext cx="8693533" cy="571832"/>
          </a:xfrm>
        </p:spPr>
        <p:txBody>
          <a:bodyPr>
            <a:normAutofit/>
          </a:bodyPr>
          <a:lstStyle>
            <a:lvl1pPr marL="0" indent="0" algn="l">
              <a:buNone/>
              <a:defRPr sz="2500">
                <a:solidFill>
                  <a:srgbClr val="003D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20826"/>
            <a:ext cx="2133600" cy="365125"/>
          </a:xfrm>
        </p:spPr>
        <p:txBody>
          <a:bodyPr/>
          <a:lstStyle>
            <a:lvl1pPr>
              <a:defRPr sz="1000">
                <a:solidFill>
                  <a:srgbClr val="9C8678"/>
                </a:solidFill>
              </a:defRPr>
            </a:lvl1pPr>
          </a:lstStyle>
          <a:p>
            <a:fld id="{4553C4AB-E34A-354F-8CDE-943FCEBEB1F2}" type="datetimeFigureOut">
              <a:rPr lang="en-US" smtClean="0"/>
              <a:pPr/>
              <a:t>8/23/2016</a:t>
            </a:fld>
            <a:endParaRPr lang="en-US" dirty="0"/>
          </a:p>
        </p:txBody>
      </p:sp>
      <p:sp>
        <p:nvSpPr>
          <p:cNvPr id="5" name="Footer Placeholder 4"/>
          <p:cNvSpPr>
            <a:spLocks noGrp="1"/>
          </p:cNvSpPr>
          <p:nvPr>
            <p:ph type="ftr" sz="quarter" idx="11"/>
          </p:nvPr>
        </p:nvSpPr>
        <p:spPr>
          <a:xfrm>
            <a:off x="3124200" y="6320826"/>
            <a:ext cx="2895600" cy="365125"/>
          </a:xfrm>
        </p:spPr>
        <p:txBody>
          <a:bodyPr/>
          <a:lstStyle>
            <a:lvl1pPr>
              <a:defRPr sz="1000">
                <a:solidFill>
                  <a:srgbClr val="9C8678"/>
                </a:solidFill>
              </a:defRPr>
            </a:lvl1pPr>
          </a:lstStyle>
          <a:p>
            <a:endParaRPr lang="en-US"/>
          </a:p>
        </p:txBody>
      </p:sp>
      <p:sp>
        <p:nvSpPr>
          <p:cNvPr id="12" name="Text Placeholder 11"/>
          <p:cNvSpPr>
            <a:spLocks noGrp="1"/>
          </p:cNvSpPr>
          <p:nvPr>
            <p:ph type="body" sz="quarter" idx="13"/>
          </p:nvPr>
        </p:nvSpPr>
        <p:spPr>
          <a:xfrm>
            <a:off x="231775" y="3215447"/>
            <a:ext cx="6597640" cy="1944149"/>
          </a:xfrm>
        </p:spPr>
        <p:txBody>
          <a:bodyPr>
            <a:normAutofit/>
          </a:bodyPr>
          <a:lstStyle>
            <a:lvl1pPr marL="0" indent="0">
              <a:buNone/>
              <a:defRPr sz="2000">
                <a:solidFill>
                  <a:srgbClr val="FFFFFF"/>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12164909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553C4AB-E34A-354F-8CDE-943FCEBEB1F2}" type="datetimeFigureOut">
              <a:rPr lang="en-US" smtClean="0">
                <a:solidFill>
                  <a:prstClr val="black">
                    <a:tint val="75000"/>
                  </a:prstClr>
                </a:solidFill>
              </a:rPr>
              <a:pPr defTabSz="457200"/>
              <a:t>8/23/2016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DC91B2B-8558-1E4B-8886-2054566C95DE}"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2650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553C4AB-E34A-354F-8CDE-943FCEBEB1F2}" type="datetimeFigureOut">
              <a:rPr lang="en-US" smtClean="0">
                <a:solidFill>
                  <a:prstClr val="black">
                    <a:tint val="75000"/>
                  </a:prstClr>
                </a:solidFill>
              </a:rPr>
              <a:pPr defTabSz="457200"/>
              <a:t>8/23/2016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DC91B2B-8558-1E4B-8886-2054566C95DE}"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62233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Central Question</a:t>
            </a:r>
            <a:endParaRPr lang="en-US" dirty="0"/>
          </a:p>
        </p:txBody>
      </p:sp>
      <p:sp>
        <p:nvSpPr>
          <p:cNvPr id="3" name="Content Placeholder 2"/>
          <p:cNvSpPr>
            <a:spLocks noGrp="1"/>
          </p:cNvSpPr>
          <p:nvPr>
            <p:ph idx="1"/>
          </p:nvPr>
        </p:nvSpPr>
        <p:spPr/>
        <p:txBody>
          <a:bodyPr/>
          <a:lstStyle/>
          <a:p>
            <a:endParaRPr lang="en-US" sz="3600" dirty="0" smtClean="0"/>
          </a:p>
          <a:p>
            <a:pPr marL="0" indent="0">
              <a:buNone/>
            </a:pPr>
            <a:r>
              <a:rPr lang="en-US" sz="3600" dirty="0" smtClean="0"/>
              <a:t>Why </a:t>
            </a:r>
            <a:r>
              <a:rPr lang="en-US" sz="3600" dirty="0"/>
              <a:t>are some places on Earth hotter than others at different times of the year?</a:t>
            </a:r>
          </a:p>
        </p:txBody>
      </p:sp>
    </p:spTree>
    <p:extLst>
      <p:ext uri="{BB962C8B-B14F-4D97-AF65-F5344CB8AC3E}">
        <p14:creationId xmlns:p14="http://schemas.microsoft.com/office/powerpoint/2010/main" val="226929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a:t>Investigation Summary: What patterns in temperature can you find on Earth at different times of the year?</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Did you notice these patterns?</a:t>
            </a:r>
          </a:p>
          <a:p>
            <a:r>
              <a:rPr lang="en-US" sz="3200" dirty="0" smtClean="0"/>
              <a:t>What happens to the temperature if a city’s location is closer to the equator?</a:t>
            </a:r>
          </a:p>
          <a:p>
            <a:r>
              <a:rPr lang="en-US" sz="3200" dirty="0" smtClean="0"/>
              <a:t>What happens to the temperature if a city’s location is farther away from the equator?</a:t>
            </a:r>
          </a:p>
          <a:p>
            <a:r>
              <a:rPr lang="en-US" sz="3200" dirty="0" smtClean="0"/>
              <a:t>How do temperatures differ in January and July?</a:t>
            </a:r>
          </a:p>
          <a:p>
            <a:r>
              <a:rPr lang="en-US" sz="3200" dirty="0" smtClean="0"/>
              <a:t>Are those patterns the same in the Northern and Southern Hemispheres?</a:t>
            </a:r>
            <a:endParaRPr lang="en-US" sz="3200" dirty="0"/>
          </a:p>
        </p:txBody>
      </p:sp>
    </p:spTree>
    <p:extLst>
      <p:ext uri="{BB962C8B-B14F-4D97-AF65-F5344CB8AC3E}">
        <p14:creationId xmlns:p14="http://schemas.microsoft.com/office/powerpoint/2010/main" val="243678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Lesson </a:t>
            </a:r>
            <a:r>
              <a:rPr lang="en-US" dirty="0"/>
              <a:t>Summary: Key Science Ideas</a:t>
            </a:r>
            <a:br>
              <a:rPr lang="en-US" dirty="0"/>
            </a:br>
            <a:endParaRPr lang="en-US" dirty="0"/>
          </a:p>
        </p:txBody>
      </p:sp>
      <p:sp>
        <p:nvSpPr>
          <p:cNvPr id="3" name="Content Placeholder 2"/>
          <p:cNvSpPr>
            <a:spLocks noGrp="1"/>
          </p:cNvSpPr>
          <p:nvPr>
            <p:ph idx="1"/>
          </p:nvPr>
        </p:nvSpPr>
        <p:spPr>
          <a:xfrm>
            <a:off x="457200" y="1447800"/>
            <a:ext cx="8229600" cy="4876800"/>
          </a:xfrm>
        </p:spPr>
        <p:txBody>
          <a:bodyPr/>
          <a:lstStyle/>
          <a:p>
            <a:pPr marL="0" indent="0">
              <a:buNone/>
            </a:pPr>
            <a:r>
              <a:rPr lang="en-US" sz="3200" dirty="0" smtClean="0"/>
              <a:t>What patterns do you observe?</a:t>
            </a:r>
          </a:p>
        </p:txBody>
      </p:sp>
      <p:pic>
        <p:nvPicPr>
          <p:cNvPr id="4" name="Picture 3" descr="File:Annual Average Temperature Map.jp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15231"/>
            <a:ext cx="5676900" cy="4380268"/>
          </a:xfrm>
          <a:prstGeom prst="rect">
            <a:avLst/>
          </a:prstGeom>
          <a:noFill/>
          <a:ln>
            <a:noFill/>
          </a:ln>
        </p:spPr>
      </p:pic>
      <p:sp>
        <p:nvSpPr>
          <p:cNvPr id="5" name="TextBox 4"/>
          <p:cNvSpPr txBox="1"/>
          <p:nvPr/>
        </p:nvSpPr>
        <p:spPr>
          <a:xfrm>
            <a:off x="5105400" y="6479232"/>
            <a:ext cx="3134191" cy="230832"/>
          </a:xfrm>
          <a:prstGeom prst="rect">
            <a:avLst/>
          </a:prstGeom>
          <a:noFill/>
        </p:spPr>
        <p:txBody>
          <a:bodyPr wrap="none" rtlCol="0">
            <a:spAutoFit/>
          </a:bodyPr>
          <a:lstStyle/>
          <a:p>
            <a:r>
              <a:rPr lang="en-US" sz="900" dirty="0"/>
              <a:t>[Image created by Robert A. Rohde / Global Warming Art</a:t>
            </a:r>
            <a:r>
              <a:rPr lang="en-US" sz="900" dirty="0" smtClean="0"/>
              <a:t>]</a:t>
            </a:r>
            <a:endParaRPr lang="en-US" sz="900" dirty="0"/>
          </a:p>
        </p:txBody>
      </p:sp>
    </p:spTree>
    <p:extLst>
      <p:ext uri="{BB962C8B-B14F-4D97-AF65-F5344CB8AC3E}">
        <p14:creationId xmlns:p14="http://schemas.microsoft.com/office/powerpoint/2010/main" val="254952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dirty="0"/>
              <a:t>Lesson Summary: </a:t>
            </a:r>
            <a:r>
              <a:rPr lang="en-US" dirty="0" smtClean="0"/>
              <a:t>Key Science Ideas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spcAft>
                <a:spcPts val="1200"/>
              </a:spcAft>
            </a:pPr>
            <a:r>
              <a:rPr lang="en-US" sz="3600" dirty="0"/>
              <a:t>Temperatures on Earth are </a:t>
            </a:r>
            <a:r>
              <a:rPr lang="en-US" sz="3600" dirty="0" smtClean="0"/>
              <a:t>generally warmer </a:t>
            </a:r>
            <a:r>
              <a:rPr lang="en-US" sz="3600" dirty="0"/>
              <a:t>in locations closer to the equator.</a:t>
            </a:r>
          </a:p>
          <a:p>
            <a:pPr lvl="0">
              <a:spcAft>
                <a:spcPts val="1200"/>
              </a:spcAft>
            </a:pPr>
            <a:r>
              <a:rPr lang="en-US" sz="3600" dirty="0"/>
              <a:t>Temperatures decrease as the latitude increases—as we move away from the equator either north or south. </a:t>
            </a:r>
          </a:p>
          <a:p>
            <a:pPr>
              <a:spcAft>
                <a:spcPts val="1200"/>
              </a:spcAft>
            </a:pPr>
            <a:r>
              <a:rPr lang="en-US" sz="3600" dirty="0" smtClean="0"/>
              <a:t>Summer (hotter time of year) and winter (cooler time of year) are opposite in the northern and southern hemispheres.  </a:t>
            </a:r>
            <a:endParaRPr lang="en-US" sz="3600" dirty="0"/>
          </a:p>
        </p:txBody>
      </p:sp>
    </p:spTree>
    <p:extLst>
      <p:ext uri="{BB962C8B-B14F-4D97-AF65-F5344CB8AC3E}">
        <p14:creationId xmlns:p14="http://schemas.microsoft.com/office/powerpoint/2010/main" val="358808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the next lesson, you will think </a:t>
            </a:r>
            <a:r>
              <a:rPr lang="en-US" dirty="0" smtClean="0"/>
              <a:t>about …</a:t>
            </a:r>
            <a:endParaRPr lang="en-US" dirty="0"/>
          </a:p>
        </p:txBody>
      </p:sp>
      <p:sp>
        <p:nvSpPr>
          <p:cNvPr id="3" name="Content Placeholder 2"/>
          <p:cNvSpPr>
            <a:spLocks noGrp="1"/>
          </p:cNvSpPr>
          <p:nvPr>
            <p:ph idx="1"/>
          </p:nvPr>
        </p:nvSpPr>
        <p:spPr/>
        <p:txBody>
          <a:bodyPr/>
          <a:lstStyle/>
          <a:p>
            <a:pPr marL="0" indent="0">
              <a:buNone/>
            </a:pPr>
            <a:r>
              <a:rPr lang="en-US" sz="3600" dirty="0" smtClean="0"/>
              <a:t>Why are temperatures higher as we get closer to the equator and lower as we move away from the equator?</a:t>
            </a:r>
            <a:endParaRPr lang="en-US" sz="3600" dirty="0"/>
          </a:p>
        </p:txBody>
      </p:sp>
    </p:spTree>
    <p:extLst>
      <p:ext uri="{BB962C8B-B14F-4D97-AF65-F5344CB8AC3E}">
        <p14:creationId xmlns:p14="http://schemas.microsoft.com/office/powerpoint/2010/main" val="95913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1: Focus Question</a:t>
            </a:r>
            <a:endParaRPr lang="en-US" dirty="0"/>
          </a:p>
        </p:txBody>
      </p:sp>
      <p:sp>
        <p:nvSpPr>
          <p:cNvPr id="3" name="Content Placeholder 2"/>
          <p:cNvSpPr>
            <a:spLocks noGrp="1"/>
          </p:cNvSpPr>
          <p:nvPr>
            <p:ph idx="1"/>
          </p:nvPr>
        </p:nvSpPr>
        <p:spPr/>
        <p:txBody>
          <a:bodyPr/>
          <a:lstStyle/>
          <a:p>
            <a:endParaRPr lang="en-US" sz="3600" dirty="0" smtClean="0"/>
          </a:p>
          <a:p>
            <a:pPr marL="0" indent="0">
              <a:buNone/>
            </a:pPr>
            <a:r>
              <a:rPr lang="en-US" sz="3600" dirty="0" smtClean="0"/>
              <a:t>What </a:t>
            </a:r>
            <a:r>
              <a:rPr lang="en-US" sz="3600" dirty="0"/>
              <a:t>patterns in temperature can you find on Earth at different times of the year?</a:t>
            </a:r>
            <a:endParaRPr lang="en-US" sz="3600" dirty="0" smtClean="0"/>
          </a:p>
        </p:txBody>
      </p:sp>
    </p:spTree>
    <p:extLst>
      <p:ext uri="{BB962C8B-B14F-4D97-AF65-F5344CB8AC3E}">
        <p14:creationId xmlns:p14="http://schemas.microsoft.com/office/powerpoint/2010/main" val="173073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patterns in temperature do you observe in the United States?</a:t>
            </a:r>
            <a:endParaRPr lang="en-US" dirty="0"/>
          </a:p>
        </p:txBody>
      </p:sp>
      <p:pic>
        <p:nvPicPr>
          <p:cNvPr id="1026" name="Picture 2" descr="S:\Production\Art Files--Final\RESPECT-MSPCP\Suns Effect on Climate\RES.C1.SEC.L1HO.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32857"/>
            <a:ext cx="7543800" cy="507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1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dirty="0" smtClean="0"/>
              <a:t/>
            </a:r>
            <a:br>
              <a:rPr lang="en-US" dirty="0" smtClean="0"/>
            </a:br>
            <a:r>
              <a:rPr lang="en-US" sz="3600" dirty="0" smtClean="0"/>
              <a:t>Investigation: </a:t>
            </a:r>
            <a:r>
              <a:rPr lang="en-US" sz="3600" dirty="0"/>
              <a:t>What patterns in temperature can you find on Earth at different times of the year?</a:t>
            </a:r>
            <a:r>
              <a:rPr lang="en-US" dirty="0"/>
              <a:t/>
            </a:r>
            <a:br>
              <a:rPr lang="en-US" dirty="0"/>
            </a:br>
            <a:endParaRPr lang="en-US" dirty="0"/>
          </a:p>
        </p:txBody>
      </p:sp>
      <p:pic>
        <p:nvPicPr>
          <p:cNvPr id="2050" name="Picture 2" descr="S:\Production\Art Files--Final\RESPECT-MSPCP\Suns Effect on Climate\RES.C1.SEC.L1HO.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99380"/>
            <a:ext cx="4423572" cy="4720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roduction\Art Files--Final\RESPECT-MSPCP\Suns Effect on Climate\RES.C1.SEC.L1HO.00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53411"/>
            <a:ext cx="4725343" cy="357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2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600" dirty="0" smtClean="0"/>
              <a:t>With your partner, record </a:t>
            </a:r>
            <a:r>
              <a:rPr lang="en-US" sz="3600" dirty="0"/>
              <a:t>on the World Map Record Page </a:t>
            </a:r>
            <a:r>
              <a:rPr lang="en-US" sz="3600" dirty="0" smtClean="0"/>
              <a:t>the temperature for each city.</a:t>
            </a:r>
          </a:p>
          <a:p>
            <a:pPr lvl="1"/>
            <a:r>
              <a:rPr lang="en-US" sz="3100" dirty="0" smtClean="0"/>
              <a:t>Make sure you write temperatures for January on the map labeled January and temperatures for July on the map labeled July.</a:t>
            </a:r>
          </a:p>
          <a:p>
            <a:pPr marL="0" indent="0">
              <a:buNone/>
            </a:pPr>
            <a:r>
              <a:rPr lang="en-US" sz="3600" dirty="0" smtClean="0"/>
              <a:t>Notice the latitude of each city as you add the temperature.</a:t>
            </a:r>
            <a:endParaRPr lang="en-US" sz="3600" dirty="0"/>
          </a:p>
        </p:txBody>
      </p:sp>
      <p:sp>
        <p:nvSpPr>
          <p:cNvPr id="4" name="Title 3"/>
          <p:cNvSpPr>
            <a:spLocks noGrp="1"/>
          </p:cNvSpPr>
          <p:nvPr>
            <p:ph type="title"/>
          </p:nvPr>
        </p:nvSpPr>
        <p:spPr/>
        <p:txBody>
          <a:bodyPr>
            <a:normAutofit fontScale="90000"/>
          </a:bodyPr>
          <a:lstStyle/>
          <a:p>
            <a:r>
              <a:rPr lang="en-US" sz="3200" dirty="0" smtClean="0"/>
              <a:t/>
            </a:r>
            <a:br>
              <a:rPr lang="en-US" sz="3200" dirty="0" smtClean="0"/>
            </a:br>
            <a:r>
              <a:rPr lang="en-US" sz="3200" dirty="0" smtClean="0"/>
              <a:t>Investigation</a:t>
            </a:r>
            <a:r>
              <a:rPr lang="en-US" sz="3200" dirty="0"/>
              <a:t>: What patterns in temperature can you find on Earth at different times of the year?</a:t>
            </a:r>
            <a:br>
              <a:rPr lang="en-US" sz="3200" dirty="0"/>
            </a:br>
            <a:endParaRPr lang="en-US" sz="3200" dirty="0"/>
          </a:p>
        </p:txBody>
      </p:sp>
    </p:spTree>
    <p:extLst>
      <p:ext uri="{BB962C8B-B14F-4D97-AF65-F5344CB8AC3E}">
        <p14:creationId xmlns:p14="http://schemas.microsoft.com/office/powerpoint/2010/main" val="100483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a:t>Investigation: What patterns in temperature can you find on Earth at different times of the year?</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sz="2800" dirty="0" smtClean="0"/>
              <a:t>Mark the equator on your maps.</a:t>
            </a:r>
          </a:p>
          <a:p>
            <a:pPr lvl="1"/>
            <a:r>
              <a:rPr lang="en-US" sz="2800" dirty="0" smtClean="0"/>
              <a:t>The equator is at what degree of latitude?</a:t>
            </a:r>
          </a:p>
          <a:p>
            <a:pPr lvl="1"/>
            <a:r>
              <a:rPr lang="en-US" sz="2800" dirty="0" smtClean="0"/>
              <a:t>Where do you see the latitude of the equator on this bar graph?</a:t>
            </a:r>
          </a:p>
        </p:txBody>
      </p:sp>
      <p:pic>
        <p:nvPicPr>
          <p:cNvPr id="3074" name="Picture 2" descr="S:\Production\Art Files--Final\RESPECT-MSPCP\Suns Effect on Climate\RES.C1.SEC.L1HO.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276600"/>
            <a:ext cx="4194175" cy="325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0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a:t>Investigation: What patterns in temperature can you find on Earth at different times of the year?</a:t>
            </a:r>
            <a:br>
              <a:rPr lang="en-US" sz="3200" dirty="0"/>
            </a:br>
            <a:endParaRPr lang="en-US" sz="3200" dirty="0"/>
          </a:p>
        </p:txBody>
      </p:sp>
      <p:sp>
        <p:nvSpPr>
          <p:cNvPr id="3" name="Content Placeholder 2"/>
          <p:cNvSpPr>
            <a:spLocks noGrp="1"/>
          </p:cNvSpPr>
          <p:nvPr>
            <p:ph idx="1"/>
          </p:nvPr>
        </p:nvSpPr>
        <p:spPr>
          <a:xfrm>
            <a:off x="457200" y="1752600"/>
            <a:ext cx="8229600" cy="4495800"/>
          </a:xfrm>
        </p:spPr>
        <p:txBody>
          <a:bodyPr/>
          <a:lstStyle/>
          <a:p>
            <a:pPr marL="0" indent="0">
              <a:buNone/>
            </a:pPr>
            <a:r>
              <a:rPr lang="en-US" sz="3600" dirty="0" smtClean="0"/>
              <a:t>Let’s make sense of our bar graphs.</a:t>
            </a:r>
          </a:p>
          <a:p>
            <a:pPr lvl="1"/>
            <a:r>
              <a:rPr lang="en-US" sz="3200" dirty="0" smtClean="0"/>
              <a:t>What do the bars represent?</a:t>
            </a:r>
          </a:p>
          <a:p>
            <a:pPr lvl="1"/>
            <a:r>
              <a:rPr lang="en-US" sz="3200" dirty="0" smtClean="0"/>
              <a:t>What labels are on the </a:t>
            </a:r>
            <a:r>
              <a:rPr lang="en-US" sz="3200" i="1" dirty="0" smtClean="0"/>
              <a:t>x</a:t>
            </a:r>
            <a:r>
              <a:rPr lang="en-US" sz="3200" dirty="0" smtClean="0"/>
              <a:t> and </a:t>
            </a:r>
            <a:r>
              <a:rPr lang="en-US" sz="3200" i="1" dirty="0" smtClean="0"/>
              <a:t>y</a:t>
            </a:r>
            <a:r>
              <a:rPr lang="en-US" sz="3200" dirty="0" smtClean="0"/>
              <a:t> axes?</a:t>
            </a:r>
          </a:p>
          <a:p>
            <a:pPr lvl="1"/>
            <a:r>
              <a:rPr lang="en-US" sz="3200" dirty="0" smtClean="0"/>
              <a:t>How do the bars relate to the temperatures you wrote on the World Map Record Pages?</a:t>
            </a:r>
          </a:p>
          <a:p>
            <a:pPr lvl="1"/>
            <a:endParaRPr lang="en-US" sz="3200" dirty="0"/>
          </a:p>
        </p:txBody>
      </p:sp>
    </p:spTree>
    <p:extLst>
      <p:ext uri="{BB962C8B-B14F-4D97-AF65-F5344CB8AC3E}">
        <p14:creationId xmlns:p14="http://schemas.microsoft.com/office/powerpoint/2010/main" val="84305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a:t>Investigation: What patterns in temperature can you find on Earth at different times of the year?</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sz="3600" dirty="0"/>
              <a:t>What patterns do you </a:t>
            </a:r>
            <a:r>
              <a:rPr lang="en-US" sz="3600" dirty="0" smtClean="0"/>
              <a:t>observe </a:t>
            </a:r>
            <a:r>
              <a:rPr lang="en-US" sz="3600" dirty="0"/>
              <a:t>on the bar graphs of January and July temperatures?</a:t>
            </a:r>
          </a:p>
          <a:p>
            <a:pPr lvl="1"/>
            <a:r>
              <a:rPr lang="en-US" sz="3200" dirty="0" smtClean="0"/>
              <a:t>Write the patterns in your science notebook.</a:t>
            </a:r>
          </a:p>
          <a:p>
            <a:pPr lvl="1"/>
            <a:r>
              <a:rPr lang="en-US" sz="3200" dirty="0" smtClean="0"/>
              <a:t>Can you find patterns related to the month of the year—January versus July?</a:t>
            </a:r>
          </a:p>
          <a:p>
            <a:pPr lvl="1"/>
            <a:r>
              <a:rPr lang="en-US" sz="3200" dirty="0" smtClean="0"/>
              <a:t>Can you identify patterns related to the Northern and Southern Hemispheres?</a:t>
            </a:r>
          </a:p>
          <a:p>
            <a:pPr marL="0" indent="0">
              <a:buNone/>
            </a:pPr>
            <a:r>
              <a:rPr lang="en-US" sz="3600" dirty="0" smtClean="0"/>
              <a:t>Use all of your data sources to look for patterns.</a:t>
            </a:r>
          </a:p>
          <a:p>
            <a:pPr lvl="1"/>
            <a:endParaRPr lang="en-US" sz="3200" dirty="0"/>
          </a:p>
        </p:txBody>
      </p:sp>
    </p:spTree>
    <p:extLst>
      <p:ext uri="{BB962C8B-B14F-4D97-AF65-F5344CB8AC3E}">
        <p14:creationId xmlns:p14="http://schemas.microsoft.com/office/powerpoint/2010/main" val="306277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smtClean="0"/>
              <a:t>Investigation Summary: </a:t>
            </a:r>
            <a:r>
              <a:rPr lang="en-US" sz="3200" dirty="0"/>
              <a:t>What patterns in temperature can you find on Earth at different times of the year?</a:t>
            </a:r>
            <a:br>
              <a:rPr lang="en-US" sz="3200" dirty="0"/>
            </a:br>
            <a:endParaRPr lang="en-US" sz="3200" dirty="0"/>
          </a:p>
        </p:txBody>
      </p:sp>
      <p:sp>
        <p:nvSpPr>
          <p:cNvPr id="3" name="Content Placeholder 2"/>
          <p:cNvSpPr>
            <a:spLocks noGrp="1"/>
          </p:cNvSpPr>
          <p:nvPr>
            <p:ph idx="1"/>
          </p:nvPr>
        </p:nvSpPr>
        <p:spPr>
          <a:xfrm>
            <a:off x="457200" y="1828800"/>
            <a:ext cx="8229600" cy="4648200"/>
          </a:xfrm>
        </p:spPr>
        <p:txBody>
          <a:bodyPr/>
          <a:lstStyle/>
          <a:p>
            <a:pPr marL="0" indent="0">
              <a:buNone/>
            </a:pPr>
            <a:r>
              <a:rPr lang="en-US" sz="3600" dirty="0" smtClean="0"/>
              <a:t>Let’s share our ideas.</a:t>
            </a:r>
          </a:p>
          <a:p>
            <a:pPr marL="0" indent="0">
              <a:buNone/>
            </a:pPr>
            <a:r>
              <a:rPr lang="en-US" sz="3600" dirty="0" smtClean="0"/>
              <a:t>Team 1: Give us one pattern you noticed related to latitude and temperature at various places on Earth.</a:t>
            </a:r>
            <a:endParaRPr lang="en-US" sz="3200" dirty="0" smtClean="0"/>
          </a:p>
          <a:p>
            <a:pPr lvl="1"/>
            <a:r>
              <a:rPr lang="en-US" sz="3200" dirty="0" smtClean="0"/>
              <a:t>I agree/disagree with Team 1 because __________________________________.</a:t>
            </a:r>
          </a:p>
          <a:p>
            <a:pPr lvl="1"/>
            <a:r>
              <a:rPr lang="en-US" sz="3200" dirty="0" smtClean="0"/>
              <a:t>I would like to add to Team 1’s answer.</a:t>
            </a:r>
            <a:endParaRPr lang="en-US" sz="3200" dirty="0"/>
          </a:p>
        </p:txBody>
      </p:sp>
    </p:spTree>
    <p:extLst>
      <p:ext uri="{BB962C8B-B14F-4D97-AF65-F5344CB8AC3E}">
        <p14:creationId xmlns:p14="http://schemas.microsoft.com/office/powerpoint/2010/main" val="3787277635"/>
      </p:ext>
    </p:extLst>
  </p:cSld>
  <p:clrMapOvr>
    <a:masterClrMapping/>
  </p:clrMapOvr>
</p:sld>
</file>

<file path=ppt/theme/theme1.xml><?xml version="1.0" encoding="utf-8"?>
<a:theme xmlns:a="http://schemas.openxmlformats.org/drawingml/2006/main" name="Intro and STeLLA I _kr_jb_cdw_pn">
  <a:themeElements>
    <a:clrScheme name="Custom 1">
      <a:dk1>
        <a:sysClr val="windowText" lastClr="000000"/>
      </a:dk1>
      <a:lt1>
        <a:sysClr val="window" lastClr="FFFFFF"/>
      </a:lt1>
      <a:dk2>
        <a:srgbClr val="003D71"/>
      </a:dk2>
      <a:lt2>
        <a:srgbClr val="A7D053"/>
      </a:lt2>
      <a:accent1>
        <a:srgbClr val="008181"/>
      </a:accent1>
      <a:accent2>
        <a:srgbClr val="003D71"/>
      </a:accent2>
      <a:accent3>
        <a:srgbClr val="A7D053"/>
      </a:accent3>
      <a:accent4>
        <a:srgbClr val="CC3333"/>
      </a:accent4>
      <a:accent5>
        <a:srgbClr val="FFCD33"/>
      </a:accent5>
      <a:accent6>
        <a:srgbClr val="231F20"/>
      </a:accent6>
      <a:hlink>
        <a:srgbClr val="008181"/>
      </a:hlink>
      <a:folHlink>
        <a:srgbClr val="003D71"/>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Custom 1">
      <a:dk1>
        <a:sysClr val="windowText" lastClr="000000"/>
      </a:dk1>
      <a:lt1>
        <a:sysClr val="window" lastClr="FFFFFF"/>
      </a:lt1>
      <a:dk2>
        <a:srgbClr val="003D71"/>
      </a:dk2>
      <a:lt2>
        <a:srgbClr val="A7D053"/>
      </a:lt2>
      <a:accent1>
        <a:srgbClr val="008181"/>
      </a:accent1>
      <a:accent2>
        <a:srgbClr val="003D71"/>
      </a:accent2>
      <a:accent3>
        <a:srgbClr val="A7D053"/>
      </a:accent3>
      <a:accent4>
        <a:srgbClr val="CC3333"/>
      </a:accent4>
      <a:accent5>
        <a:srgbClr val="FFCD33"/>
      </a:accent5>
      <a:accent6>
        <a:srgbClr val="231F20"/>
      </a:accent6>
      <a:hlink>
        <a:srgbClr val="008181"/>
      </a:hlink>
      <a:folHlink>
        <a:srgbClr val="003D71"/>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 and STeLLA I _kr_jb_cdw_pn</Template>
  <TotalTime>114</TotalTime>
  <Words>526</Words>
  <Application>Microsoft Office PowerPoint</Application>
  <PresentationFormat>On-screen Show (4:3)</PresentationFormat>
  <Paragraphs>51</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Intro and STeLLA I _kr_jb_cdw_pn</vt:lpstr>
      <vt:lpstr>1_Theme1</vt:lpstr>
      <vt:lpstr>Unit Central Question</vt:lpstr>
      <vt:lpstr>Lesson 1: Focus Question</vt:lpstr>
      <vt:lpstr>What patterns in temperature do you observe in the United States?</vt:lpstr>
      <vt:lpstr> Investigation: What patterns in temperature can you find on Earth at different times of the year? </vt:lpstr>
      <vt:lpstr> Investigation: What patterns in temperature can you find on Earth at different times of the year? </vt:lpstr>
      <vt:lpstr> Investigation: What patterns in temperature can you find on Earth at different times of the year? </vt:lpstr>
      <vt:lpstr> Investigation: What patterns in temperature can you find on Earth at different times of the year? </vt:lpstr>
      <vt:lpstr> Investigation: What patterns in temperature can you find on Earth at different times of the year? </vt:lpstr>
      <vt:lpstr> Investigation Summary: What patterns in temperature can you find on Earth at different times of the year? </vt:lpstr>
      <vt:lpstr> Investigation Summary: What patterns in temperature can you find on Earth at different times of the year? </vt:lpstr>
      <vt:lpstr> Lesson Summary: Key Science Ideas </vt:lpstr>
      <vt:lpstr> Lesson Summary: Key Science Ideas </vt:lpstr>
      <vt:lpstr>In the next lesson, you will think about …</vt:lpstr>
    </vt:vector>
  </TitlesOfParts>
  <Company>BSCS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Temperature and Latitude</dc:title>
  <dc:creator>Connie Hvidsten</dc:creator>
  <cp:lastModifiedBy>Connie Hvidsten</cp:lastModifiedBy>
  <cp:revision>3</cp:revision>
  <dcterms:created xsi:type="dcterms:W3CDTF">2016-08-23T16:29:23Z</dcterms:created>
  <dcterms:modified xsi:type="dcterms:W3CDTF">2016-08-23T20:39:19Z</dcterms:modified>
</cp:coreProperties>
</file>