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53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E09"/>
    <a:srgbClr val="A98F31"/>
    <a:srgbClr val="E51E09"/>
    <a:srgbClr val="E40F0A"/>
    <a:srgbClr val="C93209"/>
    <a:srgbClr val="DA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72" autoAdjust="0"/>
  </p:normalViewPr>
  <p:slideViewPr>
    <p:cSldViewPr snapToGrid="0">
      <p:cViewPr varScale="1">
        <p:scale>
          <a:sx n="51" d="100"/>
          <a:sy n="51" d="100"/>
        </p:scale>
        <p:origin x="19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D165-C461-4361-B5FD-CB97B6F3975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5C866-059E-4B26-B7FC-ED01EF1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09600"/>
            <a:ext cx="7391400" cy="990600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MULI-</a:t>
            </a:r>
          </a:p>
          <a:p>
            <a:pPr lvl="0"/>
            <a:r>
              <a:rPr lang="en-US" dirty="0" smtClean="0"/>
              <a:t>LINE TITLE HERE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914400" y="1752600"/>
            <a:ext cx="7086600" cy="762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MULTI-</a:t>
            </a:r>
          </a:p>
          <a:p>
            <a:pPr lvl="0"/>
            <a:r>
              <a:rPr lang="en-US" dirty="0" smtClean="0"/>
              <a:t>LINE SUBTITLE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438400"/>
            <a:ext cx="7010400" cy="2362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ADDITIONAL INFORMATION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4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 b="1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6D-F3F0-4F4E-A8D9-E5C8A7C64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F695-A3F8-4B72-A8F4-38B25CC99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4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87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97A6-7040-4933-ABC6-2929208F3EB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A89B-7F25-4E93-B7C8-833F2E4DE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09600"/>
            <a:ext cx="7391400" cy="990600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MULI-</a:t>
            </a:r>
          </a:p>
          <a:p>
            <a:pPr lvl="0"/>
            <a:r>
              <a:rPr lang="en-US" dirty="0" smtClean="0"/>
              <a:t>LINE TITLE HERE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914400" y="1752600"/>
            <a:ext cx="7086600" cy="762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MULTI-</a:t>
            </a:r>
          </a:p>
          <a:p>
            <a:pPr lvl="0"/>
            <a:r>
              <a:rPr lang="en-US" dirty="0" smtClean="0"/>
              <a:t>LINE SUBTITLE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438400"/>
            <a:ext cx="7010400" cy="2362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ADDITIONAL INFORMATION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 b="1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CC6D-F3F0-4F4E-A8D9-E5C8A7C64B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F695-A3F8-4B72-A8F4-38B25CC99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49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53C4AB-E34A-354F-8CDE-943FCEBEB1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C91B2B-8558-1E4B-8886-2054566C95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53C4AB-E34A-354F-8CDE-943FCEBEB1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DC91B2B-8558-1E4B-8886-2054566C95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35280"/>
            <a:ext cx="7848600" cy="1524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Lesson 2: ENERGY ANGLES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28246" y="1844040"/>
            <a:ext cx="7391400" cy="1828800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dirty="0"/>
              <a:t>Sun’s Effect on Climate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46028" y="3244334"/>
            <a:ext cx="265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Lesson 2: ENERGY ANGLES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7036" y="3272034"/>
            <a:ext cx="230992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dirty="0"/>
              <a:t>Sun’s Effect on Climate</a:t>
            </a:r>
          </a:p>
        </p:txBody>
      </p:sp>
    </p:spTree>
    <p:extLst>
      <p:ext uri="{BB962C8B-B14F-4D97-AF65-F5344CB8AC3E}">
        <p14:creationId xmlns:p14="http://schemas.microsoft.com/office/powerpoint/2010/main" val="3816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 1: Energy Angles?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How does our model relate to sunlight and Earth?</a:t>
            </a:r>
          </a:p>
        </p:txBody>
      </p:sp>
      <p:pic>
        <p:nvPicPr>
          <p:cNvPr id="3074" name="Picture 2" descr="S:\Production\Art Files--Final\RESPECT-MSPCP\Suns Effect on Climate\RES.C1.SEC.L2HO.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20" y="2190750"/>
            <a:ext cx="6112855" cy="43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2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2: </a:t>
            </a:r>
            <a:r>
              <a:rPr lang="en-US" dirty="0" smtClean="0"/>
              <a:t>Concentration of Solar Radiation</a:t>
            </a:r>
            <a:endParaRPr lang="en-US" dirty="0"/>
          </a:p>
        </p:txBody>
      </p:sp>
      <p:pic>
        <p:nvPicPr>
          <p:cNvPr id="4098" name="Picture 2" descr="S:\Production\Art Files--Final\RESPECT-MSPCP\Suns Effect on Climate\RES.C1.SEC.L2HO.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29400" cy="478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6478151"/>
            <a:ext cx="55194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[Art adapted with permission from Dr. Lawrence Woolf, General Atomics Sciences Education </a:t>
            </a:r>
            <a:r>
              <a:rPr lang="en-US" sz="900" dirty="0" smtClean="0"/>
              <a:t>Foundation]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3735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2: </a:t>
            </a:r>
            <a:r>
              <a:rPr lang="en-US" dirty="0" smtClean="0"/>
              <a:t>Concentration of Solar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Now that you have counted the rays, let’s discuss:</a:t>
            </a:r>
          </a:p>
          <a:p>
            <a:pPr marL="0" indent="0">
              <a:buNone/>
            </a:pPr>
            <a:r>
              <a:rPr lang="en-US" sz="3200" i="1" dirty="0" smtClean="0"/>
              <a:t>Can we really “count” rays from the Sun?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7888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2: </a:t>
            </a:r>
            <a:r>
              <a:rPr lang="en-US" dirty="0" smtClean="0"/>
              <a:t>Concentration of Solar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Did you find any patterns in your data?</a:t>
            </a:r>
          </a:p>
          <a:p>
            <a:pPr marL="288925" indent="-288925"/>
            <a:r>
              <a:rPr lang="en-US" sz="3200" dirty="0" smtClean="0"/>
              <a:t>Where </a:t>
            </a:r>
            <a:r>
              <a:rPr lang="en-US" sz="3200" dirty="0"/>
              <a:t>is the Sun’s light energy more concentrated? What is your evidence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pPr marL="288925" indent="-288925"/>
            <a:r>
              <a:rPr lang="en-US" sz="3200" dirty="0" smtClean="0"/>
              <a:t>Where </a:t>
            </a:r>
            <a:r>
              <a:rPr lang="en-US" sz="3200" dirty="0"/>
              <a:t>is the Sun’s energy more spread </a:t>
            </a:r>
            <a:r>
              <a:rPr lang="en-US" sz="3200" dirty="0" smtClean="0"/>
              <a:t>out? What </a:t>
            </a:r>
            <a:r>
              <a:rPr lang="en-US" sz="3200" dirty="0"/>
              <a:t>is your evidence?</a:t>
            </a:r>
          </a:p>
          <a:p>
            <a:pPr marL="0" indent="0">
              <a:buNone/>
            </a:pPr>
            <a:endParaRPr lang="en-US" sz="3200" i="1" dirty="0" smtClean="0"/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0177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Lesson Summary: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Let’s revisit today’s Lesson Focus Question: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i="1" dirty="0" smtClean="0"/>
              <a:t>Why </a:t>
            </a:r>
            <a:r>
              <a:rPr lang="en-US" sz="3600" i="1" dirty="0"/>
              <a:t>are places closer to Earth’s equator hotter than places farther away from the equator?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305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 Summary: 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3924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/>
              <a:t>W</a:t>
            </a:r>
            <a:r>
              <a:rPr lang="en-US" sz="3600" dirty="0" smtClean="0"/>
              <a:t>e </a:t>
            </a:r>
            <a:r>
              <a:rPr lang="en-US" sz="3600" dirty="0"/>
              <a:t>focused on the angle of the Sun’s light. </a:t>
            </a:r>
            <a:endParaRPr lang="en-US" sz="3600" dirty="0" smtClean="0"/>
          </a:p>
          <a:p>
            <a:pPr>
              <a:spcAft>
                <a:spcPts val="1200"/>
              </a:spcAft>
            </a:pPr>
            <a:r>
              <a:rPr lang="en-US" sz="3200" dirty="0" smtClean="0"/>
              <a:t>We </a:t>
            </a:r>
            <a:r>
              <a:rPr lang="en-US" sz="3200" dirty="0"/>
              <a:t>used our data to explain that when the angle of sunlight is direct, the sunlight is more intense </a:t>
            </a:r>
            <a:r>
              <a:rPr lang="en-US" sz="3200" dirty="0" smtClean="0"/>
              <a:t>(concentrated) and </a:t>
            </a:r>
            <a:r>
              <a:rPr lang="en-US" sz="3200" dirty="0"/>
              <a:t>Earth’s surface will get warmer. </a:t>
            </a:r>
            <a:endParaRPr lang="en-US" sz="3200" dirty="0" smtClean="0"/>
          </a:p>
          <a:p>
            <a:pPr>
              <a:spcAft>
                <a:spcPts val="1200"/>
              </a:spcAft>
            </a:pPr>
            <a:r>
              <a:rPr lang="en-US" sz="3200" dirty="0" smtClean="0"/>
              <a:t>When </a:t>
            </a:r>
            <a:r>
              <a:rPr lang="en-US" sz="3200" dirty="0"/>
              <a:t>sunlight strikes Earth’s surface at an </a:t>
            </a:r>
            <a:r>
              <a:rPr lang="en-US" sz="3200" dirty="0" smtClean="0"/>
              <a:t>angle, then </a:t>
            </a:r>
            <a:r>
              <a:rPr lang="en-US" sz="3200" dirty="0"/>
              <a:t>the Sun’s light is less concentrated </a:t>
            </a:r>
            <a:r>
              <a:rPr lang="en-US" sz="3200" dirty="0" smtClean="0"/>
              <a:t>(more spread out) and </a:t>
            </a:r>
            <a:r>
              <a:rPr lang="en-US" sz="3200" dirty="0"/>
              <a:t>the surface does not warm as much.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319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next lesson, you will think </a:t>
            </a:r>
            <a:r>
              <a:rPr lang="en-US" dirty="0" smtClean="0"/>
              <a:t>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W</a:t>
            </a:r>
            <a:r>
              <a:rPr lang="en-US" sz="3600" dirty="0" smtClean="0"/>
              <a:t>hy are temperatures different </a:t>
            </a:r>
            <a:r>
              <a:rPr lang="en-US" sz="3600" dirty="0"/>
              <a:t>in the </a:t>
            </a:r>
            <a:r>
              <a:rPr lang="en-US" sz="3600" dirty="0" smtClean="0"/>
              <a:t>Northern </a:t>
            </a:r>
            <a:r>
              <a:rPr lang="en-US" sz="3600" dirty="0"/>
              <a:t>and </a:t>
            </a:r>
            <a:r>
              <a:rPr lang="en-US" sz="3600" dirty="0" smtClean="0"/>
              <a:t>Southern </a:t>
            </a:r>
            <a:r>
              <a:rPr lang="en-US" sz="3600" dirty="0"/>
              <a:t>H</a:t>
            </a:r>
            <a:r>
              <a:rPr lang="en-US" sz="3600" dirty="0" smtClean="0"/>
              <a:t>emispheres </a:t>
            </a:r>
            <a:r>
              <a:rPr lang="en-US" sz="3600" dirty="0"/>
              <a:t>at different times of </a:t>
            </a:r>
            <a:r>
              <a:rPr lang="en-US" sz="3600" dirty="0" smtClean="0"/>
              <a:t>year?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94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last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 smtClean="0"/>
              <a:t>What were some patterns we noticed in the temperature maps from yesterday?</a:t>
            </a:r>
          </a:p>
          <a:p>
            <a:endParaRPr lang="en-US" sz="3600" dirty="0"/>
          </a:p>
        </p:txBody>
      </p:sp>
      <p:pic>
        <p:nvPicPr>
          <p:cNvPr id="1026" name="Picture 2" descr="S:\Production\Art Files--Final\RESPECT-MSPCP\Suns Effect on Climate\RES.C1.SEC.L1HO.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43" y="2819400"/>
            <a:ext cx="5881545" cy="39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3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2: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Why </a:t>
            </a:r>
            <a:r>
              <a:rPr lang="en-US" sz="3600" dirty="0"/>
              <a:t>are places closer to Earth’s equator hotter than places farther away from the equator?</a:t>
            </a:r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4555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Investigation 1: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Today we will conduct an investigation to learn about angles of sunlight and Earth’s surface. </a:t>
            </a:r>
          </a:p>
          <a:p>
            <a:pPr marL="0" indent="0">
              <a:buNone/>
            </a:pPr>
            <a:r>
              <a:rPr lang="en-US" sz="3600" dirty="0" smtClean="0"/>
              <a:t>We will use trays, graph paper, and flashlights.</a:t>
            </a:r>
            <a:endParaRPr lang="en-US" sz="3600" dirty="0"/>
          </a:p>
        </p:txBody>
      </p:sp>
      <p:pic>
        <p:nvPicPr>
          <p:cNvPr id="5" name="Picture 4" descr="C:\Users\chvidsten\AppData\Local\Microsoft\Windows\Temporary Internet Files\Content.Outlook\UCI672JC\MNSTL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05" y="4398645"/>
            <a:ext cx="199771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86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Investigation 1: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876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 smtClean="0"/>
              <a:t>Before we begin, what shape do you think the flashlight will make on the graph paper if the light shines straight at the tray?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 smtClean="0"/>
              <a:t>Will it change if you tilt the tray?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 predict the light </a:t>
            </a:r>
            <a:r>
              <a:rPr lang="en-US" sz="3600" u="sng" dirty="0" smtClean="0"/>
              <a:t>will / won’t</a:t>
            </a:r>
            <a:r>
              <a:rPr lang="en-US" sz="3600" dirty="0" smtClean="0"/>
              <a:t> change</a:t>
            </a:r>
            <a:r>
              <a:rPr lang="en-US" sz="3600" u="sng" dirty="0" smtClean="0"/>
              <a:t> </a:t>
            </a:r>
            <a:r>
              <a:rPr lang="en-US" sz="3600" dirty="0" smtClean="0"/>
              <a:t>because I think ______________________.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653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Investigation </a:t>
            </a:r>
            <a:r>
              <a:rPr lang="en-US" dirty="0"/>
              <a:t>1: </a:t>
            </a:r>
            <a:r>
              <a:rPr lang="en-US" dirty="0" smtClean="0"/>
              <a:t>Energy Angles Data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396474"/>
              </p:ext>
            </p:extLst>
          </p:nvPr>
        </p:nvGraphicFramePr>
        <p:xfrm>
          <a:off x="2667000" y="1371600"/>
          <a:ext cx="630555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850">
                  <a:extLst>
                    <a:ext uri="{9D8B030D-6E8A-4147-A177-3AD203B41FA5}">
                      <a16:colId xmlns:a16="http://schemas.microsoft.com/office/drawing/2014/main" val="3914845965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Group #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 (straight-on)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Less direct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(at an angle)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905000"/>
            <a:ext cx="243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Record the number of lighted squares.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494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 </a:t>
            </a:r>
            <a:r>
              <a:rPr lang="en-US" dirty="0"/>
              <a:t>1: </a:t>
            </a:r>
            <a:r>
              <a:rPr lang="en-US" dirty="0" smtClean="0"/>
              <a:t>Energy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Let’s think about:</a:t>
            </a:r>
          </a:p>
          <a:p>
            <a:pPr lvl="0"/>
            <a:r>
              <a:rPr lang="en-US" sz="3200" dirty="0" smtClean="0"/>
              <a:t>When </a:t>
            </a:r>
            <a:r>
              <a:rPr lang="en-US" sz="3200" dirty="0"/>
              <a:t>is light energy </a:t>
            </a:r>
            <a:r>
              <a:rPr lang="en-US" sz="3200" i="1" dirty="0"/>
              <a:t>more</a:t>
            </a:r>
            <a:r>
              <a:rPr lang="en-US" sz="3200" dirty="0"/>
              <a:t> concentrated—when it shines “straight on” or “at an angle”? What is your evidence</a:t>
            </a:r>
            <a:r>
              <a:rPr lang="en-US" sz="3200" dirty="0" smtClean="0"/>
              <a:t>?</a:t>
            </a:r>
          </a:p>
          <a:p>
            <a:pPr lvl="0"/>
            <a:r>
              <a:rPr lang="en-US" dirty="0" smtClean="0"/>
              <a:t>When is light more spread out – when it shines “straight on” or “at an angle?  What is your evidence? 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461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 </a:t>
            </a:r>
            <a:r>
              <a:rPr lang="en-US" dirty="0"/>
              <a:t>1: </a:t>
            </a:r>
            <a:r>
              <a:rPr lang="en-US" dirty="0" smtClean="0"/>
              <a:t>Energy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 smtClean="0"/>
              <a:t>Can what we learned with the flashlights and trays help us to answer our focus question:</a:t>
            </a:r>
            <a:endParaRPr lang="en-US" sz="3600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3600" i="1" dirty="0"/>
              <a:t>Why are places closer to Earth’s equator hotter than places farther away from the equator?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5286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 1: Energy Angles and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" y="1524000"/>
            <a:ext cx="8229600" cy="490728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Now, let’s try it with our inflatable </a:t>
            </a:r>
            <a:r>
              <a:rPr lang="en-US" dirty="0" smtClean="0"/>
              <a:t>globe </a:t>
            </a:r>
            <a:r>
              <a:rPr lang="en-US" dirty="0" smtClean="0"/>
              <a:t>and flashlights. Think about these questions: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15" y="2994397"/>
            <a:ext cx="3918585" cy="232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" y="2880360"/>
            <a:ext cx="41890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1. What </a:t>
            </a:r>
            <a:r>
              <a:rPr lang="en-US" sz="2800" dirty="0"/>
              <a:t>images of light do you see on the surface of the globe?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2. Where </a:t>
            </a:r>
            <a:r>
              <a:rPr lang="en-US" sz="2800" dirty="0"/>
              <a:t>is the light most concentrated?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3. Where </a:t>
            </a:r>
            <a:r>
              <a:rPr lang="en-US" sz="2800" dirty="0"/>
              <a:t>is the light more spread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33147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and STeLLA I _kr_jb_cdw_pn">
  <a:themeElements>
    <a:clrScheme name="Custom 1">
      <a:dk1>
        <a:sysClr val="windowText" lastClr="000000"/>
      </a:dk1>
      <a:lt1>
        <a:sysClr val="window" lastClr="FFFFFF"/>
      </a:lt1>
      <a:dk2>
        <a:srgbClr val="003D71"/>
      </a:dk2>
      <a:lt2>
        <a:srgbClr val="A7D053"/>
      </a:lt2>
      <a:accent1>
        <a:srgbClr val="008181"/>
      </a:accent1>
      <a:accent2>
        <a:srgbClr val="003D71"/>
      </a:accent2>
      <a:accent3>
        <a:srgbClr val="A7D053"/>
      </a:accent3>
      <a:accent4>
        <a:srgbClr val="CC3333"/>
      </a:accent4>
      <a:accent5>
        <a:srgbClr val="FFCD33"/>
      </a:accent5>
      <a:accent6>
        <a:srgbClr val="231F20"/>
      </a:accent6>
      <a:hlink>
        <a:srgbClr val="008181"/>
      </a:hlink>
      <a:folHlink>
        <a:srgbClr val="003D71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Custom 1">
      <a:dk1>
        <a:sysClr val="windowText" lastClr="000000"/>
      </a:dk1>
      <a:lt1>
        <a:sysClr val="window" lastClr="FFFFFF"/>
      </a:lt1>
      <a:dk2>
        <a:srgbClr val="003D71"/>
      </a:dk2>
      <a:lt2>
        <a:srgbClr val="A7D053"/>
      </a:lt2>
      <a:accent1>
        <a:srgbClr val="008181"/>
      </a:accent1>
      <a:accent2>
        <a:srgbClr val="003D71"/>
      </a:accent2>
      <a:accent3>
        <a:srgbClr val="A7D053"/>
      </a:accent3>
      <a:accent4>
        <a:srgbClr val="CC3333"/>
      </a:accent4>
      <a:accent5>
        <a:srgbClr val="FFCD33"/>
      </a:accent5>
      <a:accent6>
        <a:srgbClr val="231F20"/>
      </a:accent6>
      <a:hlink>
        <a:srgbClr val="008181"/>
      </a:hlink>
      <a:folHlink>
        <a:srgbClr val="003D71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and STeLLA I _kr_jb_cdw_pn</Template>
  <TotalTime>214</TotalTime>
  <Words>574</Words>
  <Application>Microsoft Office PowerPoint</Application>
  <PresentationFormat>On-screen Show (4:3)</PresentationFormat>
  <Paragraphs>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Myriad Pro</vt:lpstr>
      <vt:lpstr>Intro and STeLLA I _kr_jb_cdw_pn</vt:lpstr>
      <vt:lpstr>1_Theme1</vt:lpstr>
      <vt:lpstr>Lesson 2: ENERGY ANGLES</vt:lpstr>
      <vt:lpstr>Link to last lesson</vt:lpstr>
      <vt:lpstr>Lesson 2: Focus Question</vt:lpstr>
      <vt:lpstr>Investigation 1: Angles</vt:lpstr>
      <vt:lpstr>Investigation 1: Angles</vt:lpstr>
      <vt:lpstr>Investigation 1: Energy Angles Data Table</vt:lpstr>
      <vt:lpstr>Investigation 1: Energy Angles</vt:lpstr>
      <vt:lpstr>Investigation 1: Energy Angles</vt:lpstr>
      <vt:lpstr>Investigation 1: Energy Angles and Earth</vt:lpstr>
      <vt:lpstr>Investigation 1: Energy Angles?</vt:lpstr>
      <vt:lpstr>Investigation 2: Concentration of Solar Radiation</vt:lpstr>
      <vt:lpstr>Investigation 2: Concentration of Solar Radiation</vt:lpstr>
      <vt:lpstr>Investigation 2: Concentration of Solar Radiation</vt:lpstr>
      <vt:lpstr>Lesson Summary: Focus Question</vt:lpstr>
      <vt:lpstr>Lesson Summary: Key Science Ideas</vt:lpstr>
      <vt:lpstr>In the next lesson, you will think about …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Temperature and Latitude</dc:title>
  <dc:creator>Connie Hvidsten</dc:creator>
  <cp:lastModifiedBy>SCHILLING ANGELA</cp:lastModifiedBy>
  <cp:revision>7</cp:revision>
  <dcterms:created xsi:type="dcterms:W3CDTF">2016-08-23T16:29:23Z</dcterms:created>
  <dcterms:modified xsi:type="dcterms:W3CDTF">2016-10-25T12:50:45Z</dcterms:modified>
</cp:coreProperties>
</file>