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24"/>
  </p:notesMasterIdLst>
  <p:sldIdLst>
    <p:sldId id="469" r:id="rId3"/>
    <p:sldId id="470" r:id="rId4"/>
    <p:sldId id="471" r:id="rId5"/>
    <p:sldId id="472" r:id="rId6"/>
    <p:sldId id="473" r:id="rId7"/>
    <p:sldId id="474" r:id="rId8"/>
    <p:sldId id="475" r:id="rId9"/>
    <p:sldId id="477" r:id="rId10"/>
    <p:sldId id="478" r:id="rId11"/>
    <p:sldId id="479" r:id="rId12"/>
    <p:sldId id="480" r:id="rId13"/>
    <p:sldId id="481" r:id="rId14"/>
    <p:sldId id="482" r:id="rId15"/>
    <p:sldId id="484" r:id="rId16"/>
    <p:sldId id="483" r:id="rId17"/>
    <p:sldId id="485" r:id="rId18"/>
    <p:sldId id="486" r:id="rId19"/>
    <p:sldId id="487" r:id="rId20"/>
    <p:sldId id="488" r:id="rId21"/>
    <p:sldId id="489" r:id="rId22"/>
    <p:sldId id="4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E09"/>
    <a:srgbClr val="A98F31"/>
    <a:srgbClr val="E51E09"/>
    <a:srgbClr val="E40F0A"/>
    <a:srgbClr val="C93209"/>
    <a:srgbClr val="DA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372" autoAdjust="0"/>
  </p:normalViewPr>
  <p:slideViewPr>
    <p:cSldViewPr snapToGrid="0">
      <p:cViewPr varScale="1">
        <p:scale>
          <a:sx n="51" d="100"/>
          <a:sy n="51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2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ED165-C461-4361-B5FD-CB97B6F3975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5C866-059E-4B26-B7FC-ED01EF19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5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09600"/>
            <a:ext cx="7391400" cy="990600"/>
          </a:xfrm>
        </p:spPr>
        <p:txBody>
          <a:bodyPr>
            <a:noAutofit/>
          </a:bodyPr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INSERT MULI-</a:t>
            </a:r>
          </a:p>
          <a:p>
            <a:pPr lvl="0"/>
            <a:r>
              <a:rPr lang="en-US" dirty="0" smtClean="0"/>
              <a:t>LINE TITLE HERE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914400" y="1752600"/>
            <a:ext cx="7086600" cy="7620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MULTI-</a:t>
            </a:r>
          </a:p>
          <a:p>
            <a:pPr lvl="0"/>
            <a:r>
              <a:rPr lang="en-US" dirty="0" smtClean="0"/>
              <a:t>LINE SUBTITLE HERE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2438400"/>
            <a:ext cx="7010400" cy="2362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INSERT ADDITIONAL INFORMATION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4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 b="1" baseline="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CC6D-F3F0-4F4E-A8D9-E5C8A7C64B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F695-A3F8-4B72-A8F4-38B25CC99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387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97A6-7040-4933-ABC6-2929208F3EBA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A89B-7F25-4E93-B7C8-833F2E4D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5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09600"/>
            <a:ext cx="7391400" cy="990600"/>
          </a:xfrm>
        </p:spPr>
        <p:txBody>
          <a:bodyPr>
            <a:noAutofit/>
          </a:bodyPr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INSERT MULI-</a:t>
            </a:r>
          </a:p>
          <a:p>
            <a:pPr lvl="0"/>
            <a:r>
              <a:rPr lang="en-US" dirty="0" smtClean="0"/>
              <a:t>LINE TITLE HERE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914400" y="1752600"/>
            <a:ext cx="7086600" cy="7620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MULTI-</a:t>
            </a:r>
          </a:p>
          <a:p>
            <a:pPr lvl="0"/>
            <a:r>
              <a:rPr lang="en-US" dirty="0" smtClean="0"/>
              <a:t>LINE SUBTITLE HERE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2438400"/>
            <a:ext cx="7010400" cy="2362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dirty="0" smtClean="0"/>
              <a:t>INSERT ADDITIONAL INFORMATION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 b="1" baseline="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CC6D-F3F0-4F4E-A8D9-E5C8A7C64B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F695-A3F8-4B72-A8F4-38B25CC998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490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553C4AB-E34A-354F-8CDE-943FCEBEB1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DC91B2B-8558-1E4B-8886-2054566C95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5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553C4AB-E34A-354F-8CDE-943FCEBEB1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DC91B2B-8558-1E4B-8886-2054566C95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2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0560" y="335280"/>
            <a:ext cx="7848600" cy="1524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bg1"/>
                </a:solidFill>
              </a:rPr>
              <a:t>Lesson 3: </a:t>
            </a:r>
            <a:br>
              <a:rPr lang="en-US" altLang="en-US" dirty="0" smtClean="0">
                <a:solidFill>
                  <a:schemeClr val="bg1"/>
                </a:solidFill>
              </a:rPr>
            </a:br>
            <a:r>
              <a:rPr lang="en-US" altLang="en-US" dirty="0" smtClean="0">
                <a:solidFill>
                  <a:schemeClr val="bg1"/>
                </a:solidFill>
              </a:rPr>
              <a:t>Earth’s tilt and orbit around the Sun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0550" y="1874520"/>
            <a:ext cx="7391400" cy="1828800"/>
          </a:xfrm>
        </p:spPr>
        <p:txBody>
          <a:bodyPr rtlCol="0">
            <a:norm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bg1"/>
                </a:solidFill>
              </a:rPr>
              <a:t>Sun’s Effect on Climate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166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2: </a:t>
            </a:r>
            <a:br>
              <a:rPr lang="en-US" dirty="0" smtClean="0"/>
            </a:br>
            <a:r>
              <a:rPr lang="en-US" dirty="0" smtClean="0"/>
              <a:t>Why does Earth’s tilt matter?</a:t>
            </a:r>
            <a:endParaRPr lang="en-US" dirty="0"/>
          </a:p>
        </p:txBody>
      </p:sp>
      <p:pic>
        <p:nvPicPr>
          <p:cNvPr id="1026" name="Picture 2" descr="S:\Production\Art Files--Final\RESPECT-MSPCP\Suns Effect on Climate\RES.C1.SEC.L3HO.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905000"/>
            <a:ext cx="6915150" cy="427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75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Investigation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does Earth’s tilt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What do you notice about Earth’s tilt on its axis in this diagram?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How can we make sure Earth’s axis always tilts in the proper direction?</a:t>
            </a:r>
          </a:p>
          <a:p>
            <a:pPr lvl="1"/>
            <a:r>
              <a:rPr lang="en-US" sz="3200" dirty="0" smtClean="0"/>
              <a:t>Pay attention to the North Star!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8738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Investigation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does Earth’s tilt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Let’s move Earth for another year in its orbit around the Sun.</a:t>
            </a:r>
          </a:p>
          <a:p>
            <a:pPr lvl="1"/>
            <a:r>
              <a:rPr lang="en-US" sz="3200" dirty="0" smtClean="0"/>
              <a:t>In each of the four positions on the diagram:</a:t>
            </a:r>
          </a:p>
          <a:p>
            <a:pPr lvl="2"/>
            <a:r>
              <a:rPr lang="en-US" sz="3000" dirty="0"/>
              <a:t>r</a:t>
            </a:r>
            <a:r>
              <a:rPr lang="en-US" sz="3000" dirty="0" smtClean="0"/>
              <a:t>ecord which </a:t>
            </a:r>
            <a:r>
              <a:rPr lang="en-US" sz="3000" i="1" dirty="0" smtClean="0"/>
              <a:t>season</a:t>
            </a:r>
            <a:r>
              <a:rPr lang="en-US" sz="3000" dirty="0" smtClean="0"/>
              <a:t> the Northern Hemisphere experiences.</a:t>
            </a:r>
          </a:p>
          <a:p>
            <a:pPr lvl="2"/>
            <a:r>
              <a:rPr lang="en-US" sz="3000" dirty="0"/>
              <a:t>r</a:t>
            </a:r>
            <a:r>
              <a:rPr lang="en-US" sz="3000" dirty="0" smtClean="0"/>
              <a:t>ecord which </a:t>
            </a:r>
            <a:r>
              <a:rPr lang="en-US" sz="3000" i="1" dirty="0" smtClean="0"/>
              <a:t>season</a:t>
            </a:r>
            <a:r>
              <a:rPr lang="en-US" sz="3000" dirty="0" smtClean="0"/>
              <a:t> the Southern Hemisphere experiences.</a:t>
            </a:r>
          </a:p>
          <a:p>
            <a:pPr lvl="2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5606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Investigation </a:t>
            </a:r>
            <a:r>
              <a:rPr lang="en-US" dirty="0" smtClean="0"/>
              <a:t>2: </a:t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does Earth’s tilt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Let’s first look at Earth in Position 1.</a:t>
            </a:r>
          </a:p>
          <a:p>
            <a:pPr lvl="1"/>
            <a:r>
              <a:rPr lang="en-US" sz="3200" dirty="0" smtClean="0"/>
              <a:t>What part of Earth receives more sunlight?</a:t>
            </a:r>
          </a:p>
          <a:p>
            <a:pPr lvl="1"/>
            <a:r>
              <a:rPr lang="en-US" sz="3200" dirty="0" smtClean="0"/>
              <a:t>What season is it in the Northern Hemisphere?</a:t>
            </a:r>
          </a:p>
          <a:p>
            <a:pPr lvl="1"/>
            <a:r>
              <a:rPr lang="en-US" sz="3200" dirty="0" smtClean="0"/>
              <a:t>What season is it in the Southern Hemisphere?</a:t>
            </a:r>
          </a:p>
          <a:p>
            <a:pPr lvl="1"/>
            <a:r>
              <a:rPr lang="en-US" sz="3200" dirty="0" smtClean="0"/>
              <a:t>During which months of the year is Earth moving between Positions 1 and 2?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6779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Investigation </a:t>
            </a:r>
            <a:r>
              <a:rPr lang="en-US" dirty="0" smtClean="0"/>
              <a:t>2:</a:t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does Earth’s tilt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What about Earth </a:t>
            </a:r>
            <a:r>
              <a:rPr lang="en-US" sz="3600" dirty="0"/>
              <a:t>in Position </a:t>
            </a:r>
            <a:r>
              <a:rPr lang="en-US" sz="3600" dirty="0" smtClean="0"/>
              <a:t>3?</a:t>
            </a:r>
            <a:endParaRPr lang="en-US" sz="3600" dirty="0"/>
          </a:p>
          <a:p>
            <a:pPr lvl="1"/>
            <a:r>
              <a:rPr lang="en-US" sz="3200" dirty="0"/>
              <a:t>What part of Earth receives more sunlight?</a:t>
            </a:r>
          </a:p>
          <a:p>
            <a:pPr lvl="1"/>
            <a:r>
              <a:rPr lang="en-US" sz="3200" dirty="0"/>
              <a:t>What season is it in the Northern Hemisphere?</a:t>
            </a:r>
          </a:p>
          <a:p>
            <a:pPr lvl="1"/>
            <a:r>
              <a:rPr lang="en-US" sz="3200" dirty="0"/>
              <a:t>What season is it in the Southern Hemisphere?</a:t>
            </a:r>
          </a:p>
          <a:p>
            <a:pPr lvl="1"/>
            <a:r>
              <a:rPr lang="en-US" sz="3200" dirty="0"/>
              <a:t>During </a:t>
            </a:r>
            <a:r>
              <a:rPr lang="en-US" sz="3200" dirty="0" smtClean="0"/>
              <a:t>which </a:t>
            </a:r>
            <a:r>
              <a:rPr lang="en-US" sz="3200" dirty="0"/>
              <a:t>months of the year is Earth moving between Positions </a:t>
            </a:r>
            <a:r>
              <a:rPr lang="en-US" sz="3200" dirty="0" smtClean="0"/>
              <a:t>3 </a:t>
            </a:r>
            <a:r>
              <a:rPr lang="en-US" sz="3200" dirty="0"/>
              <a:t>and </a:t>
            </a:r>
            <a:r>
              <a:rPr lang="en-US" sz="3200" dirty="0" smtClean="0"/>
              <a:t>4?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6995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Investigation </a:t>
            </a:r>
            <a:r>
              <a:rPr lang="en-US" dirty="0" smtClean="0"/>
              <a:t>2: </a:t>
            </a:r>
            <a:r>
              <a:rPr lang="en-US" dirty="0"/>
              <a:t>Why does Earth’s tilt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3600" dirty="0" smtClean="0"/>
              <a:t>What seasons do we experience in Positions 2 and 4?</a:t>
            </a:r>
          </a:p>
          <a:p>
            <a:r>
              <a:rPr lang="en-US" sz="3600" dirty="0" smtClean="0"/>
              <a:t>Describe Earth’s tilt in Positions 2 and 4 relative to the Sun.</a:t>
            </a:r>
          </a:p>
          <a:p>
            <a:r>
              <a:rPr lang="en-US" sz="3600" dirty="0" smtClean="0"/>
              <a:t>What does that say about the amount of sunlight each hemisphere receives in those positions?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2167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Investigation 2: </a:t>
            </a:r>
            <a:r>
              <a:rPr lang="en-US" sz="3200" dirty="0"/>
              <a:t>Why is it summer in the United States when it is winter in Argentina?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It is summer in the US when it is winter in Argentina because ________________.</a:t>
            </a:r>
          </a:p>
          <a:p>
            <a:r>
              <a:rPr lang="en-US" sz="3600" dirty="0" smtClean="0"/>
              <a:t>My evidence from our Earth/Sun model is _________________________________.</a:t>
            </a:r>
          </a:p>
          <a:p>
            <a:r>
              <a:rPr lang="en-US" sz="3600" dirty="0" smtClean="0"/>
              <a:t>Record your ideas in your science notebook.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977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Investigation 2: </a:t>
            </a:r>
            <a:r>
              <a:rPr lang="en-US" sz="3200" dirty="0"/>
              <a:t>Why is it summer in the United States when it is winter in Argentina?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Use the Earth/Sun model to explain your answers to these questions:</a:t>
            </a:r>
          </a:p>
          <a:p>
            <a:pPr lvl="1"/>
            <a:r>
              <a:rPr lang="en-US" sz="3200" dirty="0" smtClean="0"/>
              <a:t>Is Earth closer to the Sun when it is summer in the United States?</a:t>
            </a:r>
          </a:p>
          <a:p>
            <a:pPr lvl="1"/>
            <a:r>
              <a:rPr lang="en-US" sz="3200" dirty="0" smtClean="0"/>
              <a:t>Is Earth closer to the Sun when it is summer in Argentina?</a:t>
            </a:r>
          </a:p>
          <a:p>
            <a:pPr lvl="1"/>
            <a:r>
              <a:rPr lang="en-US" sz="3200" dirty="0" smtClean="0"/>
              <a:t>If Earth is not closer to the Sun in the summer, how can you explain why we have warmer temperatures in the summer?</a:t>
            </a:r>
          </a:p>
        </p:txBody>
      </p:sp>
    </p:spTree>
    <p:extLst>
      <p:ext uri="{BB962C8B-B14F-4D97-AF65-F5344CB8AC3E}">
        <p14:creationId xmlns:p14="http://schemas.microsoft.com/office/powerpoint/2010/main" val="3134052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Lesson Summary: 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Earth’s tilt never changes directions. It always points in one direction—toward the North Star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Earth’s </a:t>
            </a:r>
            <a:r>
              <a:rPr lang="en-US" sz="3600" dirty="0"/>
              <a:t>North Pole does not always point toward the Sun. Sometimes, it points away from the Sun.</a:t>
            </a:r>
          </a:p>
        </p:txBody>
      </p:sp>
    </p:spTree>
    <p:extLst>
      <p:ext uri="{BB962C8B-B14F-4D97-AF65-F5344CB8AC3E}">
        <p14:creationId xmlns:p14="http://schemas.microsoft.com/office/powerpoint/2010/main" val="363217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Summary: 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When the North Pole points toward the Sun, the South Pole points away from the Sun. </a:t>
            </a:r>
            <a:endParaRPr lang="en-US" sz="3600" dirty="0" smtClean="0"/>
          </a:p>
          <a:p>
            <a:pPr marL="0" lvl="0" indent="0">
              <a:buNone/>
            </a:pPr>
            <a:endParaRPr lang="en-US" sz="3600" dirty="0" smtClean="0"/>
          </a:p>
          <a:p>
            <a:pPr marL="0" lvl="0" indent="0">
              <a:buNone/>
            </a:pPr>
            <a:r>
              <a:rPr lang="en-US" sz="3600" dirty="0" smtClean="0"/>
              <a:t>When </a:t>
            </a:r>
            <a:r>
              <a:rPr lang="en-US" sz="3600" dirty="0"/>
              <a:t>Earth is in Position 1, the Northern Hemisphere experiences summer and the Southern Hemisphere experiences winter.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09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last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dirty="0" smtClean="0"/>
              <a:t>Think – Pair – Share</a:t>
            </a:r>
          </a:p>
          <a:p>
            <a:pPr marL="274637" lvl="1" indent="0">
              <a:buNone/>
            </a:pPr>
            <a:r>
              <a:rPr lang="en-US" sz="3200" dirty="0" smtClean="0"/>
              <a:t>What did you learn </a:t>
            </a:r>
            <a:r>
              <a:rPr lang="en-US" sz="3200" dirty="0" smtClean="0"/>
              <a:t>in the last lesson</a:t>
            </a:r>
            <a:r>
              <a:rPr lang="en-US" sz="3200" dirty="0" smtClean="0"/>
              <a:t> </a:t>
            </a:r>
            <a:r>
              <a:rPr lang="en-US" sz="3200" dirty="0" smtClean="0"/>
              <a:t>that might help you answer our unit central question?</a:t>
            </a:r>
            <a:endParaRPr lang="en-US" sz="3200" i="1" dirty="0" smtClean="0"/>
          </a:p>
          <a:p>
            <a:pPr marL="274637" lvl="1" indent="0">
              <a:buNone/>
            </a:pPr>
            <a:r>
              <a:rPr lang="en-US" sz="3200" b="1" i="1" dirty="0" smtClean="0"/>
              <a:t>Why </a:t>
            </a:r>
            <a:r>
              <a:rPr lang="en-US" sz="3200" b="1" i="1" dirty="0"/>
              <a:t>are some places on Earth hotter than others</a:t>
            </a:r>
            <a:r>
              <a:rPr lang="en-US" sz="3200" b="1" dirty="0"/>
              <a:t> </a:t>
            </a:r>
            <a:r>
              <a:rPr lang="en-US" sz="3200" b="1" i="1" dirty="0"/>
              <a:t>at different times of year?</a:t>
            </a:r>
            <a:endParaRPr lang="en-US" sz="3200" b="1" dirty="0"/>
          </a:p>
          <a:p>
            <a:pPr lvl="1"/>
            <a:endParaRPr lang="en-US" sz="3200" dirty="0" smtClean="0"/>
          </a:p>
          <a:p>
            <a:pPr marL="274637" lvl="1" indent="0">
              <a:buNone/>
            </a:pPr>
            <a:r>
              <a:rPr lang="en-US" sz="3200" dirty="0" smtClean="0"/>
              <a:t>Use your science notebooks and graphs or charts for evidence.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018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Investigation 2 Summary: Why is it summer in the United States when it is winter in Argentina?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Find your earlier answer to the lesson focus question in your science notebook.</a:t>
            </a:r>
          </a:p>
          <a:p>
            <a:pPr lvl="1"/>
            <a:r>
              <a:rPr lang="en-US" sz="3200" dirty="0" smtClean="0"/>
              <a:t>Do you still agree with your earlier ideas?</a:t>
            </a:r>
          </a:p>
          <a:p>
            <a:pPr lvl="1"/>
            <a:r>
              <a:rPr lang="en-US" sz="3200" dirty="0" smtClean="0"/>
              <a:t>What would you like to add? Change?</a:t>
            </a:r>
          </a:p>
          <a:p>
            <a:pPr lvl="1"/>
            <a:r>
              <a:rPr lang="en-US" sz="3200" dirty="0" smtClean="0"/>
              <a:t>Write a new summary to explain why people in the US do not experience the same seasons as people in Argentina.</a:t>
            </a:r>
          </a:p>
          <a:p>
            <a:pPr lvl="2"/>
            <a:r>
              <a:rPr lang="en-US" sz="3000" dirty="0" smtClean="0"/>
              <a:t>Use evidence from the Earth/Sun model.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3945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next lesson, you will think </a:t>
            </a:r>
            <a:r>
              <a:rPr lang="en-US" dirty="0" smtClean="0"/>
              <a:t>about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Does the tilt of Earth change the angle of sunlight that different places on Earth receive?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916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last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264920"/>
            <a:ext cx="8229600" cy="524256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 smtClean="0"/>
              <a:t>Here’s what we know so far …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Earth is round like a ball, so the Sun’s light hits some places more directly and other places less directly.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The sunlight is more intense (more concentrated) near the equator, so temperatures are warmer.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The sunlight is less intense (more spread out) as we move closer to the poles, so temperatures are cooler in those places.</a:t>
            </a:r>
          </a:p>
        </p:txBody>
      </p:sp>
    </p:spTree>
    <p:extLst>
      <p:ext uri="{BB962C8B-B14F-4D97-AF65-F5344CB8AC3E}">
        <p14:creationId xmlns:p14="http://schemas.microsoft.com/office/powerpoint/2010/main" val="404456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3: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Why is it summer in the United States (Northern Hemisphere) when it is winter in </a:t>
            </a:r>
            <a:r>
              <a:rPr lang="en-US" sz="3600" dirty="0" smtClean="0"/>
              <a:t>Argentina </a:t>
            </a:r>
            <a:r>
              <a:rPr lang="en-US" sz="3600" dirty="0"/>
              <a:t>(Southern Hemisphere</a:t>
            </a:r>
            <a:r>
              <a:rPr lang="en-US" sz="3600" dirty="0" smtClean="0"/>
              <a:t>)?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0631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think NOW about the focus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I think it is summer in the Northern Hemisphere at the same time it is winter in the Southern Hemisphere because __________________________________.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590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What does Earth’s orbit around the Sun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does each of these materials represent in our model of Earth’s relationship to the Sun?</a:t>
            </a:r>
          </a:p>
          <a:p>
            <a:pPr lvl="1"/>
            <a:r>
              <a:rPr lang="en-US" sz="3200" dirty="0" smtClean="0"/>
              <a:t>light 		</a:t>
            </a:r>
          </a:p>
          <a:p>
            <a:pPr lvl="1"/>
            <a:r>
              <a:rPr lang="en-US" sz="3200" dirty="0" smtClean="0"/>
              <a:t>Styrofoam ball</a:t>
            </a:r>
          </a:p>
          <a:p>
            <a:pPr lvl="1"/>
            <a:r>
              <a:rPr lang="en-US" sz="3200" dirty="0" smtClean="0"/>
              <a:t>rubber band around Styrofoam </a:t>
            </a:r>
            <a:r>
              <a:rPr lang="en-US" sz="3200" dirty="0" smtClean="0"/>
              <a:t>ball</a:t>
            </a:r>
            <a:r>
              <a:rPr lang="en-US" sz="3200" dirty="0" smtClean="0"/>
              <a:t>	</a:t>
            </a:r>
          </a:p>
          <a:p>
            <a:pPr lvl="1"/>
            <a:r>
              <a:rPr lang="en-US" sz="3200" dirty="0" smtClean="0"/>
              <a:t>stick in Styrofoam ball</a:t>
            </a:r>
          </a:p>
          <a:p>
            <a:pPr lvl="1"/>
            <a:r>
              <a:rPr lang="en-US" sz="3200" dirty="0"/>
              <a:t>h</a:t>
            </a:r>
            <a:r>
              <a:rPr lang="en-US" sz="3200" dirty="0" smtClean="0"/>
              <a:t>ula hoop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46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</a:t>
            </a:r>
            <a:r>
              <a:rPr lang="en-US" dirty="0"/>
              <a:t>1: What does Earth’s orbit around the Sun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dirty="0"/>
              <a:t>U</a:t>
            </a:r>
            <a:r>
              <a:rPr lang="en-US" sz="3600" dirty="0" smtClean="0"/>
              <a:t>se these materials to show how you think Earth orbits the Sun during one year.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Make sure everyone has a chance to work with the materials and is adding ideas.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Think about the focus question as you work.</a:t>
            </a:r>
          </a:p>
        </p:txBody>
      </p:sp>
    </p:spTree>
    <p:extLst>
      <p:ext uri="{BB962C8B-B14F-4D97-AF65-F5344CB8AC3E}">
        <p14:creationId xmlns:p14="http://schemas.microsoft.com/office/powerpoint/2010/main" val="11831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</a:t>
            </a:r>
            <a:r>
              <a:rPr lang="en-US" dirty="0"/>
              <a:t>1: What does Earth’s orbit around the Sun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First, let’s think about our model.</a:t>
            </a:r>
          </a:p>
          <a:p>
            <a:pPr lvl="1"/>
            <a:r>
              <a:rPr lang="en-US" sz="3200" dirty="0" smtClean="0"/>
              <a:t>In what ways is our model </a:t>
            </a:r>
            <a:r>
              <a:rPr lang="en-US" sz="3200" i="1" dirty="0" smtClean="0"/>
              <a:t>like</a:t>
            </a:r>
            <a:r>
              <a:rPr lang="en-US" sz="3200" dirty="0" smtClean="0"/>
              <a:t> the Sun and Earth in real life?</a:t>
            </a:r>
          </a:p>
          <a:p>
            <a:pPr lvl="1"/>
            <a:r>
              <a:rPr lang="en-US" sz="3200" dirty="0" smtClean="0"/>
              <a:t>In what ways is our model </a:t>
            </a:r>
            <a:r>
              <a:rPr lang="en-US" sz="3200" i="1" dirty="0" smtClean="0"/>
              <a:t>not like</a:t>
            </a:r>
            <a:r>
              <a:rPr lang="en-US" sz="3200" dirty="0" smtClean="0"/>
              <a:t> the Sun and Earth in real life?</a:t>
            </a:r>
          </a:p>
          <a:p>
            <a:pPr lvl="1"/>
            <a:r>
              <a:rPr lang="en-US" sz="3200" dirty="0" smtClean="0"/>
              <a:t>In what ways can using a model help us understand the actual relationships of the Sun and Earth?</a:t>
            </a:r>
          </a:p>
        </p:txBody>
      </p:sp>
    </p:spTree>
    <p:extLst>
      <p:ext uri="{BB962C8B-B14F-4D97-AF65-F5344CB8AC3E}">
        <p14:creationId xmlns:p14="http://schemas.microsoft.com/office/powerpoint/2010/main" val="11107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</a:t>
            </a:r>
            <a:r>
              <a:rPr lang="en-US" dirty="0"/>
              <a:t>What does Earth’s orbit around the Sun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Next, let’s demonstrate how Earth orbits the Sun each year.</a:t>
            </a:r>
          </a:p>
          <a:p>
            <a:pPr lvl="1"/>
            <a:r>
              <a:rPr lang="en-US" sz="3200" dirty="0" smtClean="0"/>
              <a:t>Where would different places on Earth have summer and winter in your orbit?</a:t>
            </a:r>
          </a:p>
          <a:p>
            <a:pPr lvl="1"/>
            <a:r>
              <a:rPr lang="en-US" sz="3200" dirty="0" smtClean="0"/>
              <a:t>Observe and listen carefully as each team shares.</a:t>
            </a:r>
          </a:p>
          <a:p>
            <a:pPr lvl="1"/>
            <a:r>
              <a:rPr lang="en-US" sz="3200" dirty="0" smtClean="0"/>
              <a:t>I/We (</a:t>
            </a:r>
            <a:r>
              <a:rPr lang="en-US" sz="3200" u="sng" dirty="0" smtClean="0"/>
              <a:t>agree/disagree</a:t>
            </a:r>
            <a:r>
              <a:rPr lang="en-US" sz="3200" dirty="0" smtClean="0"/>
              <a:t>) because ___________.</a:t>
            </a:r>
          </a:p>
          <a:p>
            <a:pPr lvl="1"/>
            <a:r>
              <a:rPr lang="en-US" sz="3200" dirty="0" smtClean="0"/>
              <a:t>Our evidence is _______________________.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3212020"/>
      </p:ext>
    </p:extLst>
  </p:cSld>
  <p:clrMapOvr>
    <a:masterClrMapping/>
  </p:clrMapOvr>
</p:sld>
</file>

<file path=ppt/theme/theme1.xml><?xml version="1.0" encoding="utf-8"?>
<a:theme xmlns:a="http://schemas.openxmlformats.org/drawingml/2006/main" name="Intro and STeLLA I _kr_jb_cdw_pn">
  <a:themeElements>
    <a:clrScheme name="Custom 1">
      <a:dk1>
        <a:sysClr val="windowText" lastClr="000000"/>
      </a:dk1>
      <a:lt1>
        <a:sysClr val="window" lastClr="FFFFFF"/>
      </a:lt1>
      <a:dk2>
        <a:srgbClr val="003D71"/>
      </a:dk2>
      <a:lt2>
        <a:srgbClr val="A7D053"/>
      </a:lt2>
      <a:accent1>
        <a:srgbClr val="008181"/>
      </a:accent1>
      <a:accent2>
        <a:srgbClr val="003D71"/>
      </a:accent2>
      <a:accent3>
        <a:srgbClr val="A7D053"/>
      </a:accent3>
      <a:accent4>
        <a:srgbClr val="CC3333"/>
      </a:accent4>
      <a:accent5>
        <a:srgbClr val="FFCD33"/>
      </a:accent5>
      <a:accent6>
        <a:srgbClr val="231F20"/>
      </a:accent6>
      <a:hlink>
        <a:srgbClr val="008181"/>
      </a:hlink>
      <a:folHlink>
        <a:srgbClr val="003D71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003D71"/>
      </a:dk2>
      <a:lt2>
        <a:srgbClr val="A7D053"/>
      </a:lt2>
      <a:accent1>
        <a:srgbClr val="008181"/>
      </a:accent1>
      <a:accent2>
        <a:srgbClr val="003D71"/>
      </a:accent2>
      <a:accent3>
        <a:srgbClr val="A7D053"/>
      </a:accent3>
      <a:accent4>
        <a:srgbClr val="CC3333"/>
      </a:accent4>
      <a:accent5>
        <a:srgbClr val="FFCD33"/>
      </a:accent5>
      <a:accent6>
        <a:srgbClr val="231F20"/>
      </a:accent6>
      <a:hlink>
        <a:srgbClr val="008181"/>
      </a:hlink>
      <a:folHlink>
        <a:srgbClr val="003D71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 and STeLLA I _kr_jb_cdw_pn</Template>
  <TotalTime>285</TotalTime>
  <Words>916</Words>
  <Application>Microsoft Office PowerPoint</Application>
  <PresentationFormat>On-screen Show (4:3)</PresentationFormat>
  <Paragraphs>95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Myriad Pro</vt:lpstr>
      <vt:lpstr>Intro and STeLLA I _kr_jb_cdw_pn</vt:lpstr>
      <vt:lpstr>1_Theme1</vt:lpstr>
      <vt:lpstr>Lesson 3:  Earth’s tilt and orbit around the Sun</vt:lpstr>
      <vt:lpstr>Link to last lesson</vt:lpstr>
      <vt:lpstr>Link to last lesson</vt:lpstr>
      <vt:lpstr>Lesson 3: Focus Question</vt:lpstr>
      <vt:lpstr>What do you think NOW about the focus question?</vt:lpstr>
      <vt:lpstr>Investigation 1: What does Earth’s orbit around the Sun look like?</vt:lpstr>
      <vt:lpstr>Investigation 1: What does Earth’s orbit around the Sun look like?</vt:lpstr>
      <vt:lpstr>Investigation 1: What does Earth’s orbit around the Sun look like?</vt:lpstr>
      <vt:lpstr>Investigation 1: What does Earth’s orbit around the Sun look like?</vt:lpstr>
      <vt:lpstr>Investigation 2:  Why does Earth’s tilt matter?</vt:lpstr>
      <vt:lpstr>Investigation 2:  Why does Earth’s tilt matter?</vt:lpstr>
      <vt:lpstr>Investigation 2:  Why does Earth’s tilt matter?</vt:lpstr>
      <vt:lpstr>Investigation 2:  Why does Earth’s tilt matter?</vt:lpstr>
      <vt:lpstr>Investigation 2: Why does Earth’s tilt matter?</vt:lpstr>
      <vt:lpstr>Investigation 2: Why does Earth’s tilt matter?</vt:lpstr>
      <vt:lpstr> Investigation 2: Why is it summer in the United States when it is winter in Argentina? </vt:lpstr>
      <vt:lpstr> Investigation 2: Why is it summer in the United States when it is winter in Argentina? </vt:lpstr>
      <vt:lpstr>Lesson Summary: Key Science Ideas</vt:lpstr>
      <vt:lpstr>Lesson Summary: Key Science Ideas</vt:lpstr>
      <vt:lpstr> Investigation 2 Summary: Why is it summer in the United States when it is winter in Argentina? </vt:lpstr>
      <vt:lpstr>In the next lesson, you will think about …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Temperature and Latitude</dc:title>
  <dc:creator>Connie Hvidsten</dc:creator>
  <cp:lastModifiedBy>SCHILLING ANGELA</cp:lastModifiedBy>
  <cp:revision>9</cp:revision>
  <dcterms:created xsi:type="dcterms:W3CDTF">2016-08-23T16:29:23Z</dcterms:created>
  <dcterms:modified xsi:type="dcterms:W3CDTF">2016-10-26T13:14:47Z</dcterms:modified>
</cp:coreProperties>
</file>