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23"/>
  </p:notesMasterIdLst>
  <p:sldIdLst>
    <p:sldId id="491" r:id="rId3"/>
    <p:sldId id="492" r:id="rId4"/>
    <p:sldId id="493" r:id="rId5"/>
    <p:sldId id="494" r:id="rId6"/>
    <p:sldId id="495" r:id="rId7"/>
    <p:sldId id="496" r:id="rId8"/>
    <p:sldId id="497" r:id="rId9"/>
    <p:sldId id="498" r:id="rId10"/>
    <p:sldId id="499" r:id="rId11"/>
    <p:sldId id="500" r:id="rId12"/>
    <p:sldId id="501" r:id="rId13"/>
    <p:sldId id="502" r:id="rId14"/>
    <p:sldId id="503" r:id="rId15"/>
    <p:sldId id="504" r:id="rId16"/>
    <p:sldId id="505" r:id="rId17"/>
    <p:sldId id="506" r:id="rId18"/>
    <p:sldId id="507" r:id="rId19"/>
    <p:sldId id="508" r:id="rId20"/>
    <p:sldId id="509" r:id="rId21"/>
    <p:sldId id="51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0E09"/>
    <a:srgbClr val="A98F31"/>
    <a:srgbClr val="E51E09"/>
    <a:srgbClr val="E40F0A"/>
    <a:srgbClr val="C93209"/>
    <a:srgbClr val="DA6C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372" autoAdjust="0"/>
  </p:normalViewPr>
  <p:slideViewPr>
    <p:cSldViewPr snapToGrid="0">
      <p:cViewPr varScale="1">
        <p:scale>
          <a:sx n="63" d="100"/>
          <a:sy n="63" d="100"/>
        </p:scale>
        <p:origin x="-1770" y="-96"/>
      </p:cViewPr>
      <p:guideLst>
        <p:guide orient="horz" pos="2160"/>
        <p:guide pos="2880"/>
      </p:guideLst>
    </p:cSldViewPr>
  </p:slideViewPr>
  <p:notesTextViewPr>
    <p:cViewPr>
      <p:scale>
        <a:sx n="1" d="1"/>
        <a:sy n="1" d="1"/>
      </p:scale>
      <p:origin x="0" y="0"/>
    </p:cViewPr>
  </p:notesTextViewPr>
  <p:sorterViewPr>
    <p:cViewPr>
      <p:scale>
        <a:sx n="120" d="100"/>
        <a:sy n="120" d="100"/>
      </p:scale>
      <p:origin x="0" y="237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ED165-C461-4361-B5FD-CB97B6F39751}" type="datetimeFigureOut">
              <a:rPr lang="en-US" smtClean="0"/>
              <a:t>8/23/2016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5C866-059E-4B26-B7FC-ED01EF19E0CC}" type="slidenum">
              <a:rPr lang="en-US" smtClean="0"/>
              <a:t>‹#›</a:t>
            </a:fld>
            <a:endParaRPr lang="en-US"/>
          </a:p>
        </p:txBody>
      </p:sp>
    </p:spTree>
    <p:extLst>
      <p:ext uri="{BB962C8B-B14F-4D97-AF65-F5344CB8AC3E}">
        <p14:creationId xmlns:p14="http://schemas.microsoft.com/office/powerpoint/2010/main" val="297013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t>2</a:t>
            </a:fld>
            <a:endParaRPr lang="en-US"/>
          </a:p>
        </p:txBody>
      </p:sp>
    </p:spTree>
    <p:extLst>
      <p:ext uri="{BB962C8B-B14F-4D97-AF65-F5344CB8AC3E}">
        <p14:creationId xmlns:p14="http://schemas.microsoft.com/office/powerpoint/2010/main" val="1179556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t>15</a:t>
            </a:fld>
            <a:endParaRPr lang="en-US"/>
          </a:p>
        </p:txBody>
      </p:sp>
    </p:spTree>
    <p:extLst>
      <p:ext uri="{BB962C8B-B14F-4D97-AF65-F5344CB8AC3E}">
        <p14:creationId xmlns:p14="http://schemas.microsoft.com/office/powerpoint/2010/main" val="318249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t>16</a:t>
            </a:fld>
            <a:endParaRPr lang="en-US"/>
          </a:p>
        </p:txBody>
      </p:sp>
    </p:spTree>
    <p:extLst>
      <p:ext uri="{BB962C8B-B14F-4D97-AF65-F5344CB8AC3E}">
        <p14:creationId xmlns:p14="http://schemas.microsoft.com/office/powerpoint/2010/main" val="1301870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t>19</a:t>
            </a:fld>
            <a:endParaRPr lang="en-US"/>
          </a:p>
        </p:txBody>
      </p:sp>
    </p:spTree>
    <p:extLst>
      <p:ext uri="{BB962C8B-B14F-4D97-AF65-F5344CB8AC3E}">
        <p14:creationId xmlns:p14="http://schemas.microsoft.com/office/powerpoint/2010/main" val="1761481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914400" y="609600"/>
            <a:ext cx="7391400" cy="990600"/>
          </a:xfrm>
        </p:spPr>
        <p:txBody>
          <a:bodyPr>
            <a:noAutofit/>
          </a:bodyPr>
          <a:lstStyle>
            <a:lvl1pPr marL="0" indent="0">
              <a:lnSpc>
                <a:spcPts val="3900"/>
              </a:lnSpc>
              <a:spcBef>
                <a:spcPts val="0"/>
              </a:spcBef>
              <a:buNone/>
              <a:defRPr sz="4400" b="1" baseline="0">
                <a:solidFill>
                  <a:schemeClr val="bg1"/>
                </a:solidFill>
                <a:latin typeface="Myriad Pro" pitchFamily="34" charset="0"/>
              </a:defRPr>
            </a:lvl1pPr>
          </a:lstStyle>
          <a:p>
            <a:pPr lvl="0"/>
            <a:r>
              <a:rPr lang="en-US" dirty="0" smtClean="0"/>
              <a:t>INSERT MULI-</a:t>
            </a:r>
          </a:p>
          <a:p>
            <a:pPr lvl="0"/>
            <a:r>
              <a:rPr lang="en-US" dirty="0" smtClean="0"/>
              <a:t>LINE TITLE HERE</a:t>
            </a:r>
          </a:p>
        </p:txBody>
      </p:sp>
      <p:sp>
        <p:nvSpPr>
          <p:cNvPr id="7" name="Content Placeholder 11"/>
          <p:cNvSpPr>
            <a:spLocks noGrp="1"/>
          </p:cNvSpPr>
          <p:nvPr>
            <p:ph sz="quarter" idx="11" hasCustomPrompt="1"/>
          </p:nvPr>
        </p:nvSpPr>
        <p:spPr>
          <a:xfrm>
            <a:off x="914400" y="1752600"/>
            <a:ext cx="7086600" cy="762000"/>
          </a:xfrm>
        </p:spPr>
        <p:txBody>
          <a:bodyPr>
            <a:noAutofit/>
          </a:bodyPr>
          <a:lstStyle>
            <a:lvl1pPr marL="0" indent="0">
              <a:lnSpc>
                <a:spcPts val="2400"/>
              </a:lnSpc>
              <a:spcBef>
                <a:spcPts val="0"/>
              </a:spcBef>
              <a:buNone/>
              <a:defRPr sz="2000" b="1">
                <a:solidFill>
                  <a:schemeClr val="bg1"/>
                </a:solidFill>
              </a:defRPr>
            </a:lvl1pPr>
          </a:lstStyle>
          <a:p>
            <a:pPr lvl="0"/>
            <a:r>
              <a:rPr lang="en-US" dirty="0" smtClean="0"/>
              <a:t>INSERT MULTI-</a:t>
            </a:r>
          </a:p>
          <a:p>
            <a:pPr lvl="0"/>
            <a:r>
              <a:rPr lang="en-US" dirty="0" smtClean="0"/>
              <a:t>LINE SUBTITLE HERE</a:t>
            </a:r>
          </a:p>
        </p:txBody>
      </p:sp>
      <p:sp>
        <p:nvSpPr>
          <p:cNvPr id="8" name="Text Placeholder 13"/>
          <p:cNvSpPr>
            <a:spLocks noGrp="1"/>
          </p:cNvSpPr>
          <p:nvPr>
            <p:ph type="body" sz="quarter" idx="12" hasCustomPrompt="1"/>
          </p:nvPr>
        </p:nvSpPr>
        <p:spPr>
          <a:xfrm>
            <a:off x="914400" y="2438400"/>
            <a:ext cx="7010400" cy="2362200"/>
          </a:xfrm>
        </p:spPr>
        <p:txBody>
          <a:bodyPr>
            <a:normAutofit/>
          </a:bodyPr>
          <a:lstStyle>
            <a:lvl1pPr marL="0" indent="0">
              <a:buNone/>
              <a:defRPr sz="1800" baseline="0">
                <a:solidFill>
                  <a:schemeClr val="bg1"/>
                </a:solidFill>
                <a:latin typeface="Myriad Pro" pitchFamily="34" charset="0"/>
              </a:defRPr>
            </a:lvl1pPr>
          </a:lstStyle>
          <a:p>
            <a:pPr lvl="0"/>
            <a:r>
              <a:rPr lang="en-US" dirty="0" smtClean="0"/>
              <a:t>INSERT ADDITIONAL INFORMATION HERE</a:t>
            </a:r>
            <a:endParaRPr lang="en-US" dirty="0"/>
          </a:p>
        </p:txBody>
      </p:sp>
    </p:spTree>
    <p:extLst>
      <p:ext uri="{BB962C8B-B14F-4D97-AF65-F5344CB8AC3E}">
        <p14:creationId xmlns:p14="http://schemas.microsoft.com/office/powerpoint/2010/main" val="107414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lvl1pPr algn="l">
              <a:defRPr sz="4400" b="1" baseline="0">
                <a:solidFill>
                  <a:schemeClr val="tx2"/>
                </a:solidFill>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7ACC6D-F3F0-4F4E-A8D9-E5C8A7C64B73}" type="datetimeFigureOut">
              <a:rPr lang="en-US" smtClean="0">
                <a:solidFill>
                  <a:prstClr val="black">
                    <a:tint val="75000"/>
                  </a:prstClr>
                </a:solidFill>
              </a:rPr>
              <a:pPr/>
              <a:t>8/23/2016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37F695-A3F8-4B72-A8F4-38B25CC99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144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_Science Textu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1775" y="1491027"/>
            <a:ext cx="8693533" cy="729110"/>
          </a:xfrm>
        </p:spPr>
        <p:txBody>
          <a:bodyPr>
            <a:normAutofit/>
          </a:bodyPr>
          <a:lstStyle>
            <a:lvl1pPr algn="l">
              <a:defRPr sz="4000" b="1">
                <a:solidFill>
                  <a:srgbClr val="003D7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31774" y="2234420"/>
            <a:ext cx="8693533" cy="571832"/>
          </a:xfrm>
        </p:spPr>
        <p:txBody>
          <a:bodyPr>
            <a:normAutofit/>
          </a:bodyPr>
          <a:lstStyle>
            <a:lvl1pPr marL="0" indent="0" algn="l">
              <a:buNone/>
              <a:defRPr sz="2500">
                <a:solidFill>
                  <a:srgbClr val="003D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20826"/>
            <a:ext cx="2133600" cy="365125"/>
          </a:xfrm>
        </p:spPr>
        <p:txBody>
          <a:bodyPr/>
          <a:lstStyle>
            <a:lvl1pPr>
              <a:defRPr sz="1000">
                <a:solidFill>
                  <a:srgbClr val="9C8678"/>
                </a:solidFill>
              </a:defRPr>
            </a:lvl1pPr>
          </a:lstStyle>
          <a:p>
            <a:fld id="{4553C4AB-E34A-354F-8CDE-943FCEBEB1F2}" type="datetimeFigureOut">
              <a:rPr lang="en-US" smtClean="0"/>
              <a:pPr/>
              <a:t>8/23/2016</a:t>
            </a:fld>
            <a:endParaRPr lang="en-US" dirty="0"/>
          </a:p>
        </p:txBody>
      </p:sp>
      <p:sp>
        <p:nvSpPr>
          <p:cNvPr id="5" name="Footer Placeholder 4"/>
          <p:cNvSpPr>
            <a:spLocks noGrp="1"/>
          </p:cNvSpPr>
          <p:nvPr>
            <p:ph type="ftr" sz="quarter" idx="11"/>
          </p:nvPr>
        </p:nvSpPr>
        <p:spPr>
          <a:xfrm>
            <a:off x="3124200" y="6320826"/>
            <a:ext cx="2895600" cy="365125"/>
          </a:xfrm>
        </p:spPr>
        <p:txBody>
          <a:bodyPr/>
          <a:lstStyle>
            <a:lvl1pPr>
              <a:defRPr sz="1000">
                <a:solidFill>
                  <a:srgbClr val="9C8678"/>
                </a:solidFill>
              </a:defRPr>
            </a:lvl1pPr>
          </a:lstStyle>
          <a:p>
            <a:endParaRPr lang="en-US"/>
          </a:p>
        </p:txBody>
      </p:sp>
      <p:sp>
        <p:nvSpPr>
          <p:cNvPr id="12" name="Text Placeholder 11"/>
          <p:cNvSpPr>
            <a:spLocks noGrp="1"/>
          </p:cNvSpPr>
          <p:nvPr>
            <p:ph type="body" sz="quarter" idx="13"/>
          </p:nvPr>
        </p:nvSpPr>
        <p:spPr>
          <a:xfrm>
            <a:off x="231775" y="3215447"/>
            <a:ext cx="6597640" cy="1944149"/>
          </a:xfrm>
        </p:spPr>
        <p:txBody>
          <a:bodyPr>
            <a:normAutofit/>
          </a:bodyPr>
          <a:lstStyle>
            <a:lvl1pPr marL="0" indent="0">
              <a:buNone/>
              <a:defRPr sz="2000">
                <a:solidFill>
                  <a:srgbClr val="FFFFFF"/>
                </a:solidFill>
              </a:defRPr>
            </a:lvl1pPr>
            <a:lvl2pPr marL="457200" indent="0">
              <a:buNone/>
              <a:defRPr sz="2000">
                <a:solidFill>
                  <a:srgbClr val="FFFFFF"/>
                </a:solidFill>
              </a:defRPr>
            </a:lvl2pPr>
            <a:lvl3pPr marL="914400" indent="0">
              <a:buNone/>
              <a:defRPr sz="2000">
                <a:solidFill>
                  <a:srgbClr val="FFFFFF"/>
                </a:solidFill>
              </a:defRPr>
            </a:lvl3pPr>
            <a:lvl4pPr marL="1371600" indent="0">
              <a:buNone/>
              <a:defRPr sz="2000">
                <a:solidFill>
                  <a:srgbClr val="FFFFFF"/>
                </a:solidFill>
              </a:defRPr>
            </a:lvl4pPr>
            <a:lvl5pPr marL="1828800" indent="0">
              <a:buNone/>
              <a:defRPr sz="2000">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17638785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FA97A6-7040-4933-ABC6-2929208F3EBA}"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5A89B-7F25-4E93-B7C8-833F2E4DE0DF}" type="slidenum">
              <a:rPr lang="en-US" smtClean="0"/>
              <a:t>‹#›</a:t>
            </a:fld>
            <a:endParaRPr lang="en-US"/>
          </a:p>
        </p:txBody>
      </p:sp>
    </p:spTree>
    <p:extLst>
      <p:ext uri="{BB962C8B-B14F-4D97-AF65-F5344CB8AC3E}">
        <p14:creationId xmlns:p14="http://schemas.microsoft.com/office/powerpoint/2010/main" val="1097452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914400" y="609600"/>
            <a:ext cx="7391400" cy="990600"/>
          </a:xfrm>
        </p:spPr>
        <p:txBody>
          <a:bodyPr>
            <a:noAutofit/>
          </a:bodyPr>
          <a:lstStyle>
            <a:lvl1pPr marL="0" indent="0">
              <a:lnSpc>
                <a:spcPts val="3900"/>
              </a:lnSpc>
              <a:spcBef>
                <a:spcPts val="0"/>
              </a:spcBef>
              <a:buNone/>
              <a:defRPr sz="4400" b="1" baseline="0">
                <a:solidFill>
                  <a:schemeClr val="bg1"/>
                </a:solidFill>
                <a:latin typeface="Myriad Pro" pitchFamily="34" charset="0"/>
              </a:defRPr>
            </a:lvl1pPr>
          </a:lstStyle>
          <a:p>
            <a:pPr lvl="0"/>
            <a:r>
              <a:rPr lang="en-US" dirty="0" smtClean="0"/>
              <a:t>INSERT MULI-</a:t>
            </a:r>
          </a:p>
          <a:p>
            <a:pPr lvl="0"/>
            <a:r>
              <a:rPr lang="en-US" dirty="0" smtClean="0"/>
              <a:t>LINE TITLE HERE</a:t>
            </a:r>
          </a:p>
        </p:txBody>
      </p:sp>
      <p:sp>
        <p:nvSpPr>
          <p:cNvPr id="7" name="Content Placeholder 11"/>
          <p:cNvSpPr>
            <a:spLocks noGrp="1"/>
          </p:cNvSpPr>
          <p:nvPr>
            <p:ph sz="quarter" idx="11" hasCustomPrompt="1"/>
          </p:nvPr>
        </p:nvSpPr>
        <p:spPr>
          <a:xfrm>
            <a:off x="914400" y="1752600"/>
            <a:ext cx="7086600" cy="762000"/>
          </a:xfrm>
        </p:spPr>
        <p:txBody>
          <a:bodyPr>
            <a:noAutofit/>
          </a:bodyPr>
          <a:lstStyle>
            <a:lvl1pPr marL="0" indent="0">
              <a:lnSpc>
                <a:spcPts val="2400"/>
              </a:lnSpc>
              <a:spcBef>
                <a:spcPts val="0"/>
              </a:spcBef>
              <a:buNone/>
              <a:defRPr sz="2000" b="1">
                <a:solidFill>
                  <a:schemeClr val="bg1"/>
                </a:solidFill>
              </a:defRPr>
            </a:lvl1pPr>
          </a:lstStyle>
          <a:p>
            <a:pPr lvl="0"/>
            <a:r>
              <a:rPr lang="en-US" dirty="0" smtClean="0"/>
              <a:t>INSERT MULTI-</a:t>
            </a:r>
          </a:p>
          <a:p>
            <a:pPr lvl="0"/>
            <a:r>
              <a:rPr lang="en-US" dirty="0" smtClean="0"/>
              <a:t>LINE SUBTITLE HERE</a:t>
            </a:r>
          </a:p>
        </p:txBody>
      </p:sp>
      <p:sp>
        <p:nvSpPr>
          <p:cNvPr id="8" name="Text Placeholder 13"/>
          <p:cNvSpPr>
            <a:spLocks noGrp="1"/>
          </p:cNvSpPr>
          <p:nvPr>
            <p:ph type="body" sz="quarter" idx="12" hasCustomPrompt="1"/>
          </p:nvPr>
        </p:nvSpPr>
        <p:spPr>
          <a:xfrm>
            <a:off x="914400" y="2438400"/>
            <a:ext cx="7010400" cy="2362200"/>
          </a:xfrm>
        </p:spPr>
        <p:txBody>
          <a:bodyPr>
            <a:normAutofit/>
          </a:bodyPr>
          <a:lstStyle>
            <a:lvl1pPr marL="0" indent="0">
              <a:buNone/>
              <a:defRPr sz="1800" baseline="0">
                <a:solidFill>
                  <a:schemeClr val="bg1"/>
                </a:solidFill>
                <a:latin typeface="Myriad Pro" pitchFamily="34" charset="0"/>
              </a:defRPr>
            </a:lvl1pPr>
          </a:lstStyle>
          <a:p>
            <a:pPr lvl="0"/>
            <a:r>
              <a:rPr lang="en-US" dirty="0" smtClean="0"/>
              <a:t>INSERT ADDITIONAL INFORMATION HERE</a:t>
            </a:r>
            <a:endParaRPr lang="en-US" dirty="0"/>
          </a:p>
        </p:txBody>
      </p:sp>
    </p:spTree>
    <p:extLst>
      <p:ext uri="{BB962C8B-B14F-4D97-AF65-F5344CB8AC3E}">
        <p14:creationId xmlns:p14="http://schemas.microsoft.com/office/powerpoint/2010/main" val="308476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lvl1pPr algn="l">
              <a:defRPr sz="4400" b="1" baseline="0">
                <a:solidFill>
                  <a:schemeClr val="tx2"/>
                </a:solidFill>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7ACC6D-F3F0-4F4E-A8D9-E5C8A7C64B73}" type="datetimeFigureOut">
              <a:rPr lang="en-US" smtClean="0">
                <a:solidFill>
                  <a:prstClr val="black">
                    <a:tint val="75000"/>
                  </a:prstClr>
                </a:solidFill>
              </a:rPr>
              <a:pPr/>
              <a:t>8/23/2016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637F695-A3F8-4B72-A8F4-38B25CC998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037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_Science Textu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1775" y="1491027"/>
            <a:ext cx="8693533" cy="729110"/>
          </a:xfrm>
        </p:spPr>
        <p:txBody>
          <a:bodyPr>
            <a:normAutofit/>
          </a:bodyPr>
          <a:lstStyle>
            <a:lvl1pPr algn="l">
              <a:defRPr sz="4000" b="1">
                <a:solidFill>
                  <a:srgbClr val="003D7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31774" y="2234420"/>
            <a:ext cx="8693533" cy="571832"/>
          </a:xfrm>
        </p:spPr>
        <p:txBody>
          <a:bodyPr>
            <a:normAutofit/>
          </a:bodyPr>
          <a:lstStyle>
            <a:lvl1pPr marL="0" indent="0" algn="l">
              <a:buNone/>
              <a:defRPr sz="2500">
                <a:solidFill>
                  <a:srgbClr val="003D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20826"/>
            <a:ext cx="2133600" cy="365125"/>
          </a:xfrm>
        </p:spPr>
        <p:txBody>
          <a:bodyPr/>
          <a:lstStyle>
            <a:lvl1pPr>
              <a:defRPr sz="1000">
                <a:solidFill>
                  <a:srgbClr val="9C8678"/>
                </a:solidFill>
              </a:defRPr>
            </a:lvl1pPr>
          </a:lstStyle>
          <a:p>
            <a:fld id="{4553C4AB-E34A-354F-8CDE-943FCEBEB1F2}" type="datetimeFigureOut">
              <a:rPr lang="en-US" smtClean="0"/>
              <a:pPr/>
              <a:t>8/23/2016</a:t>
            </a:fld>
            <a:endParaRPr lang="en-US" dirty="0"/>
          </a:p>
        </p:txBody>
      </p:sp>
      <p:sp>
        <p:nvSpPr>
          <p:cNvPr id="5" name="Footer Placeholder 4"/>
          <p:cNvSpPr>
            <a:spLocks noGrp="1"/>
          </p:cNvSpPr>
          <p:nvPr>
            <p:ph type="ftr" sz="quarter" idx="11"/>
          </p:nvPr>
        </p:nvSpPr>
        <p:spPr>
          <a:xfrm>
            <a:off x="3124200" y="6320826"/>
            <a:ext cx="2895600" cy="365125"/>
          </a:xfrm>
        </p:spPr>
        <p:txBody>
          <a:bodyPr/>
          <a:lstStyle>
            <a:lvl1pPr>
              <a:defRPr sz="1000">
                <a:solidFill>
                  <a:srgbClr val="9C8678"/>
                </a:solidFill>
              </a:defRPr>
            </a:lvl1pPr>
          </a:lstStyle>
          <a:p>
            <a:endParaRPr lang="en-US"/>
          </a:p>
        </p:txBody>
      </p:sp>
      <p:sp>
        <p:nvSpPr>
          <p:cNvPr id="12" name="Text Placeholder 11"/>
          <p:cNvSpPr>
            <a:spLocks noGrp="1"/>
          </p:cNvSpPr>
          <p:nvPr>
            <p:ph type="body" sz="quarter" idx="13"/>
          </p:nvPr>
        </p:nvSpPr>
        <p:spPr>
          <a:xfrm>
            <a:off x="231775" y="3215447"/>
            <a:ext cx="6597640" cy="1944149"/>
          </a:xfrm>
        </p:spPr>
        <p:txBody>
          <a:bodyPr>
            <a:normAutofit/>
          </a:bodyPr>
          <a:lstStyle>
            <a:lvl1pPr marL="0" indent="0">
              <a:buNone/>
              <a:defRPr sz="2000">
                <a:solidFill>
                  <a:srgbClr val="FFFFFF"/>
                </a:solidFill>
              </a:defRPr>
            </a:lvl1pPr>
            <a:lvl2pPr marL="457200" indent="0">
              <a:buNone/>
              <a:defRPr sz="2000">
                <a:solidFill>
                  <a:srgbClr val="FFFFFF"/>
                </a:solidFill>
              </a:defRPr>
            </a:lvl2pPr>
            <a:lvl3pPr marL="914400" indent="0">
              <a:buNone/>
              <a:defRPr sz="2000">
                <a:solidFill>
                  <a:srgbClr val="FFFFFF"/>
                </a:solidFill>
              </a:defRPr>
            </a:lvl3pPr>
            <a:lvl4pPr marL="1371600" indent="0">
              <a:buNone/>
              <a:defRPr sz="2000">
                <a:solidFill>
                  <a:srgbClr val="FFFFFF"/>
                </a:solidFill>
              </a:defRPr>
            </a:lvl4pPr>
            <a:lvl5pPr marL="1828800" indent="0">
              <a:buNone/>
              <a:defRPr sz="2000">
                <a:solidFill>
                  <a:srgbClr val="FFFFFF"/>
                </a:solidFill>
              </a:defRPr>
            </a:lvl5pPr>
          </a:lstStyle>
          <a:p>
            <a:pPr lvl="0"/>
            <a:r>
              <a:rPr lang="en-US" dirty="0" smtClean="0"/>
              <a:t>Click to edit Master text styles</a:t>
            </a:r>
          </a:p>
        </p:txBody>
      </p:sp>
    </p:spTree>
    <p:extLst>
      <p:ext uri="{BB962C8B-B14F-4D97-AF65-F5344CB8AC3E}">
        <p14:creationId xmlns:p14="http://schemas.microsoft.com/office/powerpoint/2010/main" val="12164909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553C4AB-E34A-354F-8CDE-943FCEBEB1F2}" type="datetimeFigureOut">
              <a:rPr lang="en-US" smtClean="0">
                <a:solidFill>
                  <a:prstClr val="black">
                    <a:tint val="75000"/>
                  </a:prstClr>
                </a:solidFill>
              </a:rPr>
              <a:pPr defTabSz="457200"/>
              <a:t>8/23/2016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DC91B2B-8558-1E4B-8886-2054566C95DE}"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42650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553C4AB-E34A-354F-8CDE-943FCEBEB1F2}" type="datetimeFigureOut">
              <a:rPr lang="en-US" smtClean="0">
                <a:solidFill>
                  <a:prstClr val="black">
                    <a:tint val="75000"/>
                  </a:prstClr>
                </a:solidFill>
              </a:rPr>
              <a:pPr defTabSz="457200"/>
              <a:t>8/23/2016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DC91B2B-8558-1E4B-8886-2054566C95DE}"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7622331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24840" y="426720"/>
            <a:ext cx="7848600" cy="1356360"/>
          </a:xfrm>
        </p:spPr>
        <p:txBody>
          <a:bodyPr>
            <a:normAutofit fontScale="90000"/>
          </a:bodyPr>
          <a:lstStyle/>
          <a:p>
            <a:pPr algn="l" eaLnBrk="1" fontAlgn="auto" hangingPunct="1">
              <a:spcAft>
                <a:spcPts val="0"/>
              </a:spcAft>
              <a:defRPr/>
            </a:pPr>
            <a:r>
              <a:rPr lang="en-US" altLang="en-US" dirty="0" smtClean="0">
                <a:solidFill>
                  <a:schemeClr val="bg1"/>
                </a:solidFill>
              </a:rPr>
              <a:t>Lesson </a:t>
            </a:r>
            <a:r>
              <a:rPr lang="en-US" altLang="en-US" dirty="0" smtClean="0">
                <a:solidFill>
                  <a:schemeClr val="bg1"/>
                </a:solidFill>
              </a:rPr>
              <a:t>4</a:t>
            </a:r>
            <a:r>
              <a:rPr lang="en-US" altLang="en-US" dirty="0" smtClean="0">
                <a:solidFill>
                  <a:schemeClr val="bg1"/>
                </a:solidFill>
              </a:rPr>
              <a:t>: Earth’s tilt and orbit and the reason for the seasons</a:t>
            </a:r>
            <a:endParaRPr lang="en-US" altLang="en-US" dirty="0" smtClean="0">
              <a:solidFill>
                <a:schemeClr val="bg1"/>
              </a:solidFill>
            </a:endParaRPr>
          </a:p>
        </p:txBody>
      </p:sp>
      <p:sp>
        <p:nvSpPr>
          <p:cNvPr id="8195" name="Rectangle 3"/>
          <p:cNvSpPr>
            <a:spLocks noGrp="1" noChangeArrowheads="1"/>
          </p:cNvSpPr>
          <p:nvPr>
            <p:ph type="subTitle" idx="1"/>
          </p:nvPr>
        </p:nvSpPr>
        <p:spPr>
          <a:xfrm>
            <a:off x="579120" y="1854200"/>
            <a:ext cx="7391400" cy="1828800"/>
          </a:xfrm>
        </p:spPr>
        <p:txBody>
          <a:bodyPr rtlCol="0">
            <a:normAutofit/>
          </a:bodyPr>
          <a:lstStyle/>
          <a:p>
            <a:pPr algn="l" eaLnBrk="1" fontAlgn="auto" hangingPunct="1">
              <a:lnSpc>
                <a:spcPct val="80000"/>
              </a:lnSpc>
              <a:spcAft>
                <a:spcPts val="0"/>
              </a:spcAft>
              <a:buFont typeface="Arial" pitchFamily="34" charset="0"/>
              <a:buNone/>
              <a:defRPr/>
            </a:pPr>
            <a:r>
              <a:rPr lang="en-US" altLang="en-US" sz="3600" dirty="0" smtClean="0">
                <a:solidFill>
                  <a:schemeClr val="bg1"/>
                </a:solidFill>
              </a:rPr>
              <a:t>Sun’s Effect on Climate</a:t>
            </a:r>
          </a:p>
          <a:p>
            <a:pPr eaLnBrk="1" fontAlgn="auto" hangingPunct="1">
              <a:lnSpc>
                <a:spcPct val="80000"/>
              </a:lnSpc>
              <a:spcAft>
                <a:spcPts val="0"/>
              </a:spcAft>
              <a:buFont typeface="Arial" pitchFamily="34" charset="0"/>
              <a:buNone/>
              <a:defRPr/>
            </a:pPr>
            <a:endParaRPr lang="en-US" altLang="en-US" dirty="0" smtClean="0"/>
          </a:p>
        </p:txBody>
      </p:sp>
    </p:spTree>
    <p:extLst>
      <p:ext uri="{BB962C8B-B14F-4D97-AF65-F5344CB8AC3E}">
        <p14:creationId xmlns:p14="http://schemas.microsoft.com/office/powerpoint/2010/main" val="102707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Investigation: Why is it warmer in the summer than in the winter?</a:t>
            </a:r>
            <a:br>
              <a:rPr lang="en-US" dirty="0"/>
            </a:br>
            <a:endParaRPr lang="en-US" dirty="0"/>
          </a:p>
        </p:txBody>
      </p:sp>
      <p:sp>
        <p:nvSpPr>
          <p:cNvPr id="5" name="Content Placeholder 4"/>
          <p:cNvSpPr>
            <a:spLocks noGrp="1"/>
          </p:cNvSpPr>
          <p:nvPr>
            <p:ph idx="1"/>
          </p:nvPr>
        </p:nvSpPr>
        <p:spPr/>
        <p:txBody>
          <a:bodyPr/>
          <a:lstStyle/>
          <a:p>
            <a:endParaRPr lang="en-US" sz="3600" dirty="0" smtClean="0"/>
          </a:p>
          <a:p>
            <a:pPr marL="0" indent="0">
              <a:buNone/>
            </a:pPr>
            <a:r>
              <a:rPr lang="en-US" sz="3600" dirty="0" smtClean="0"/>
              <a:t>Record your data.</a:t>
            </a:r>
          </a:p>
          <a:p>
            <a:endParaRPr lang="en-US" sz="3600"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4191000" y="1295006"/>
            <a:ext cx="4572000" cy="5334394"/>
          </a:xfrm>
          <a:prstGeom prst="rect">
            <a:avLst/>
          </a:prstGeom>
        </p:spPr>
      </p:pic>
    </p:spTree>
    <p:extLst>
      <p:ext uri="{BB962C8B-B14F-4D97-AF65-F5344CB8AC3E}">
        <p14:creationId xmlns:p14="http://schemas.microsoft.com/office/powerpoint/2010/main" val="1120516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Investigation: Why is it warmer in the summer than in the winter?</a:t>
            </a:r>
            <a:br>
              <a:rPr lang="en-US" dirty="0"/>
            </a:br>
            <a:endParaRPr lang="en-US" dirty="0"/>
          </a:p>
        </p:txBody>
      </p:sp>
      <p:sp>
        <p:nvSpPr>
          <p:cNvPr id="3" name="Content Placeholder 2"/>
          <p:cNvSpPr>
            <a:spLocks noGrp="1"/>
          </p:cNvSpPr>
          <p:nvPr>
            <p:ph idx="1"/>
          </p:nvPr>
        </p:nvSpPr>
        <p:spPr>
          <a:xfrm>
            <a:off x="457200" y="1981200"/>
            <a:ext cx="8229600" cy="4495800"/>
          </a:xfrm>
        </p:spPr>
        <p:txBody>
          <a:bodyPr>
            <a:normAutofit lnSpcReduction="10000"/>
          </a:bodyPr>
          <a:lstStyle/>
          <a:p>
            <a:pPr marL="0" indent="0">
              <a:buNone/>
            </a:pPr>
            <a:r>
              <a:rPr lang="en-US" sz="3600" dirty="0" smtClean="0"/>
              <a:t>Set up your model of Earth’s orbit and start collecting your data to answer our lesson focus question.</a:t>
            </a:r>
          </a:p>
          <a:p>
            <a:pPr lvl="1"/>
            <a:r>
              <a:rPr lang="en-US" sz="3200" dirty="0" smtClean="0"/>
              <a:t>I will provide additional handouts as each team is ready.</a:t>
            </a:r>
          </a:p>
          <a:p>
            <a:pPr lvl="1"/>
            <a:r>
              <a:rPr lang="en-US" sz="3200" dirty="0" smtClean="0"/>
              <a:t>As you complete your data table, record your data on chart paper so we can easily compare our class data. (Write in LARGE numbers!)</a:t>
            </a:r>
          </a:p>
          <a:p>
            <a:endParaRPr lang="en-US" sz="3600" dirty="0" smtClean="0"/>
          </a:p>
          <a:p>
            <a:endParaRPr lang="en-US" sz="3600" dirty="0"/>
          </a:p>
        </p:txBody>
      </p:sp>
    </p:spTree>
    <p:extLst>
      <p:ext uri="{BB962C8B-B14F-4D97-AF65-F5344CB8AC3E}">
        <p14:creationId xmlns:p14="http://schemas.microsoft.com/office/powerpoint/2010/main" val="957925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Investigation: </a:t>
            </a:r>
            <a:r>
              <a:rPr lang="en-US" dirty="0"/>
              <a:t>Why is it warmer in the summer than in the winter?</a:t>
            </a:r>
            <a:br>
              <a:rPr lang="en-US" dirty="0"/>
            </a:br>
            <a:endParaRPr lang="en-US" dirty="0"/>
          </a:p>
        </p:txBody>
      </p:sp>
      <p:sp>
        <p:nvSpPr>
          <p:cNvPr id="3" name="Content Placeholder 2"/>
          <p:cNvSpPr>
            <a:spLocks noGrp="1"/>
          </p:cNvSpPr>
          <p:nvPr>
            <p:ph idx="1"/>
          </p:nvPr>
        </p:nvSpPr>
        <p:spPr>
          <a:xfrm>
            <a:off x="228600" y="1661160"/>
            <a:ext cx="8763000" cy="4953000"/>
          </a:xfrm>
        </p:spPr>
        <p:txBody>
          <a:bodyPr>
            <a:normAutofit/>
          </a:bodyPr>
          <a:lstStyle/>
          <a:p>
            <a:pPr marL="274637" lvl="1" indent="0">
              <a:spcAft>
                <a:spcPts val="1200"/>
              </a:spcAft>
              <a:buNone/>
            </a:pPr>
            <a:r>
              <a:rPr lang="en-US" sz="3200" dirty="0" smtClean="0"/>
              <a:t>Where was the Sun’s light more concentrated (more direct)?</a:t>
            </a:r>
          </a:p>
          <a:p>
            <a:pPr lvl="2">
              <a:spcAft>
                <a:spcPts val="600"/>
              </a:spcAft>
            </a:pPr>
            <a:r>
              <a:rPr lang="en-US" sz="2800" dirty="0" smtClean="0"/>
              <a:t>In Position 1?</a:t>
            </a:r>
          </a:p>
          <a:p>
            <a:pPr lvl="2">
              <a:spcAft>
                <a:spcPts val="600"/>
              </a:spcAft>
            </a:pPr>
            <a:r>
              <a:rPr lang="en-US" sz="2800" dirty="0" smtClean="0"/>
              <a:t>In Position 3?</a:t>
            </a:r>
          </a:p>
          <a:p>
            <a:pPr marL="274637" lvl="1" indent="0">
              <a:spcAft>
                <a:spcPts val="1200"/>
              </a:spcAft>
              <a:buNone/>
            </a:pPr>
            <a:r>
              <a:rPr lang="en-US" dirty="0" smtClean="0"/>
              <a:t>Think about the squares of graph paper from Lesson 2. Where on Earth’s surface would the light be</a:t>
            </a:r>
          </a:p>
          <a:p>
            <a:pPr lvl="2">
              <a:spcAft>
                <a:spcPts val="600"/>
              </a:spcAft>
            </a:pPr>
            <a:r>
              <a:rPr lang="en-US" sz="2800" dirty="0" smtClean="0"/>
              <a:t>more concentrated?</a:t>
            </a:r>
          </a:p>
          <a:p>
            <a:pPr lvl="2">
              <a:spcAft>
                <a:spcPts val="600"/>
              </a:spcAft>
            </a:pPr>
            <a:r>
              <a:rPr lang="en-US" sz="2800" dirty="0" smtClean="0"/>
              <a:t>more spread out?</a:t>
            </a:r>
            <a:endParaRPr lang="en-US" sz="2800" dirty="0"/>
          </a:p>
        </p:txBody>
      </p:sp>
    </p:spTree>
    <p:extLst>
      <p:ext uri="{BB962C8B-B14F-4D97-AF65-F5344CB8AC3E}">
        <p14:creationId xmlns:p14="http://schemas.microsoft.com/office/powerpoint/2010/main" val="3000906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Investigation: </a:t>
            </a:r>
            <a:r>
              <a:rPr lang="en-US" dirty="0"/>
              <a:t>Why is it warmer in the summer than in the winter?</a:t>
            </a:r>
            <a:br>
              <a:rPr lang="en-US" dirty="0"/>
            </a:br>
            <a:endParaRPr lang="en-US" dirty="0"/>
          </a:p>
        </p:txBody>
      </p:sp>
      <p:sp>
        <p:nvSpPr>
          <p:cNvPr id="3" name="Content Placeholder 2"/>
          <p:cNvSpPr>
            <a:spLocks noGrp="1"/>
          </p:cNvSpPr>
          <p:nvPr>
            <p:ph idx="1"/>
          </p:nvPr>
        </p:nvSpPr>
        <p:spPr>
          <a:xfrm>
            <a:off x="457200" y="2057400"/>
            <a:ext cx="8229600" cy="4419600"/>
          </a:xfrm>
        </p:spPr>
        <p:txBody>
          <a:bodyPr>
            <a:normAutofit lnSpcReduction="10000"/>
          </a:bodyPr>
          <a:lstStyle/>
          <a:p>
            <a:r>
              <a:rPr lang="en-US" sz="3600" dirty="0" smtClean="0"/>
              <a:t>As </a:t>
            </a:r>
            <a:r>
              <a:rPr lang="en-US" sz="3600" dirty="0"/>
              <a:t>Earth </a:t>
            </a:r>
            <a:r>
              <a:rPr lang="en-US" sz="3600" dirty="0" smtClean="0"/>
              <a:t>orbits </a:t>
            </a:r>
            <a:r>
              <a:rPr lang="en-US" sz="3600" dirty="0"/>
              <a:t>the </a:t>
            </a:r>
            <a:r>
              <a:rPr lang="en-US" sz="3600" dirty="0" smtClean="0"/>
              <a:t>Sun, does the distance between the Sun and Earth ever change?</a:t>
            </a:r>
          </a:p>
          <a:p>
            <a:endParaRPr lang="en-US" sz="3600" dirty="0"/>
          </a:p>
          <a:p>
            <a:r>
              <a:rPr lang="en-US" sz="3600" dirty="0" smtClean="0"/>
              <a:t>If it’s not the </a:t>
            </a:r>
            <a:r>
              <a:rPr lang="en-US" sz="3600" i="1" dirty="0" smtClean="0"/>
              <a:t>distance </a:t>
            </a:r>
            <a:r>
              <a:rPr lang="en-US" sz="3600" dirty="0" smtClean="0"/>
              <a:t>between Earth and the Sun that changes how warm we are in different seasons, then what </a:t>
            </a:r>
            <a:r>
              <a:rPr lang="en-US" sz="3600" i="1" dirty="0" smtClean="0"/>
              <a:t>does</a:t>
            </a:r>
            <a:r>
              <a:rPr lang="en-US" sz="3600" dirty="0" smtClean="0"/>
              <a:t> make the difference?</a:t>
            </a:r>
          </a:p>
          <a:p>
            <a:endParaRPr lang="en-US" sz="3600" dirty="0"/>
          </a:p>
        </p:txBody>
      </p:sp>
    </p:spTree>
    <p:extLst>
      <p:ext uri="{BB962C8B-B14F-4D97-AF65-F5344CB8AC3E}">
        <p14:creationId xmlns:p14="http://schemas.microsoft.com/office/powerpoint/2010/main" val="1623016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Investigation: </a:t>
            </a:r>
            <a:r>
              <a:rPr lang="en-US" dirty="0"/>
              <a:t>Why is it warmer in the summer than in the winter?</a:t>
            </a:r>
            <a:br>
              <a:rPr lang="en-US" dirty="0"/>
            </a:br>
            <a:endParaRPr lang="en-US" dirty="0"/>
          </a:p>
        </p:txBody>
      </p:sp>
      <p:sp>
        <p:nvSpPr>
          <p:cNvPr id="3" name="Content Placeholder 2"/>
          <p:cNvSpPr>
            <a:spLocks noGrp="1"/>
          </p:cNvSpPr>
          <p:nvPr>
            <p:ph idx="1"/>
          </p:nvPr>
        </p:nvSpPr>
        <p:spPr>
          <a:xfrm>
            <a:off x="457200" y="1981200"/>
            <a:ext cx="8229600" cy="4495800"/>
          </a:xfrm>
        </p:spPr>
        <p:txBody>
          <a:bodyPr/>
          <a:lstStyle/>
          <a:p>
            <a:pPr marL="0" indent="0">
              <a:buNone/>
            </a:pPr>
            <a:r>
              <a:rPr lang="en-US" sz="3600" dirty="0"/>
              <a:t>L</a:t>
            </a:r>
            <a:r>
              <a:rPr lang="en-US" sz="3600" dirty="0" smtClean="0"/>
              <a:t>et’s compare our current data with our data from Lesson 2.</a:t>
            </a:r>
          </a:p>
          <a:p>
            <a:pPr lvl="1"/>
            <a:r>
              <a:rPr lang="en-US" sz="3200" dirty="0" smtClean="0"/>
              <a:t>How do the numbers of the Sun’s rays compare with and without a tilted Earth at</a:t>
            </a:r>
          </a:p>
          <a:p>
            <a:pPr lvl="2"/>
            <a:r>
              <a:rPr lang="en-US" sz="3000" dirty="0" smtClean="0"/>
              <a:t>0°–15° N latitude?</a:t>
            </a:r>
          </a:p>
          <a:p>
            <a:pPr lvl="2"/>
            <a:r>
              <a:rPr lang="en-US" sz="3000" dirty="0" smtClean="0"/>
              <a:t>30°–45° S latitude?</a:t>
            </a:r>
          </a:p>
          <a:p>
            <a:pPr lvl="2"/>
            <a:r>
              <a:rPr lang="en-US" sz="3000" dirty="0" smtClean="0"/>
              <a:t>60°–75° N latitude?</a:t>
            </a:r>
          </a:p>
        </p:txBody>
      </p:sp>
    </p:spTree>
    <p:extLst>
      <p:ext uri="{BB962C8B-B14F-4D97-AF65-F5344CB8AC3E}">
        <p14:creationId xmlns:p14="http://schemas.microsoft.com/office/powerpoint/2010/main" val="3585107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Investigation: </a:t>
            </a:r>
            <a:r>
              <a:rPr lang="en-US" dirty="0"/>
              <a:t>Why is it warmer in the summer than in the winter?</a:t>
            </a:r>
          </a:p>
        </p:txBody>
      </p:sp>
      <p:pic>
        <p:nvPicPr>
          <p:cNvPr id="1026" name="Picture 2" descr="S:\Production\Art Files--Final\RESPECT-MSPCP\Suns Effect on Climate\RES.C1.SEC.L4HO.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6896" y="1828800"/>
            <a:ext cx="6871397"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928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Investigation: </a:t>
            </a:r>
            <a:r>
              <a:rPr lang="en-US" dirty="0"/>
              <a:t>Why is it warmer in the summer than in the winter?</a:t>
            </a:r>
          </a:p>
        </p:txBody>
      </p:sp>
      <p:pic>
        <p:nvPicPr>
          <p:cNvPr id="2050" name="Picture 2" descr="S:\Production\Art Files--Final\RESPECT-MSPCP\Suns Effect on Climate\RES.C1.SEC.L4HO.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898703"/>
            <a:ext cx="6553200" cy="4578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65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Lesson </a:t>
            </a:r>
            <a:r>
              <a:rPr lang="en-US" dirty="0"/>
              <a:t>Summary</a:t>
            </a:r>
            <a:r>
              <a:rPr lang="en-US" dirty="0" smtClean="0"/>
              <a:t>:  Key Science Ideas and Today’s Focus Question</a:t>
            </a:r>
            <a:r>
              <a:rPr lang="en-US" dirty="0"/>
              <a:t/>
            </a:r>
            <a:br>
              <a:rPr lang="en-US" dirty="0"/>
            </a:br>
            <a:endParaRPr lang="en-US" dirty="0"/>
          </a:p>
        </p:txBody>
      </p:sp>
      <p:sp>
        <p:nvSpPr>
          <p:cNvPr id="3" name="Content Placeholder 2"/>
          <p:cNvSpPr>
            <a:spLocks noGrp="1"/>
          </p:cNvSpPr>
          <p:nvPr>
            <p:ph idx="1"/>
          </p:nvPr>
        </p:nvSpPr>
        <p:spPr>
          <a:xfrm>
            <a:off x="443345" y="1905000"/>
            <a:ext cx="8229600" cy="3124200"/>
          </a:xfrm>
          <a:ln>
            <a:solidFill>
              <a:schemeClr val="accent1"/>
            </a:solidFill>
          </a:ln>
        </p:spPr>
        <p:txBody>
          <a:bodyPr>
            <a:normAutofit fontScale="92500" lnSpcReduction="10000"/>
          </a:bodyPr>
          <a:lstStyle/>
          <a:p>
            <a:pPr marL="228600" lvl="1" indent="-228600">
              <a:spcAft>
                <a:spcPts val="1200"/>
              </a:spcAft>
            </a:pPr>
            <a:r>
              <a:rPr lang="en-US" sz="3200" dirty="0" smtClean="0"/>
              <a:t>When </a:t>
            </a:r>
            <a:r>
              <a:rPr lang="en-US" sz="3200" dirty="0"/>
              <a:t>the angle of sunlight is more direct, the sunlight is more intense and Earth’s surface will get </a:t>
            </a:r>
            <a:r>
              <a:rPr lang="en-US" sz="3200" dirty="0" smtClean="0"/>
              <a:t>warmer.</a:t>
            </a:r>
          </a:p>
          <a:p>
            <a:pPr marL="228600" lvl="1" indent="-228600">
              <a:spcAft>
                <a:spcPts val="1200"/>
              </a:spcAft>
            </a:pPr>
            <a:r>
              <a:rPr lang="en-US" sz="3200" dirty="0" smtClean="0"/>
              <a:t>When </a:t>
            </a:r>
            <a:r>
              <a:rPr lang="en-US" sz="3200" dirty="0"/>
              <a:t>sunlight striking Earth’s surface is less </a:t>
            </a:r>
            <a:r>
              <a:rPr lang="en-US" sz="3200" dirty="0" smtClean="0"/>
              <a:t>direct, then </a:t>
            </a:r>
            <a:r>
              <a:rPr lang="en-US" sz="3200" dirty="0"/>
              <a:t>the Sun’s light is less concentrated and the surface does not warm as much</a:t>
            </a:r>
            <a:r>
              <a:rPr lang="en-US" sz="3200" dirty="0" smtClean="0"/>
              <a:t>.</a:t>
            </a:r>
          </a:p>
          <a:p>
            <a:pPr lvl="1"/>
            <a:endParaRPr lang="en-US" sz="3200" dirty="0"/>
          </a:p>
        </p:txBody>
      </p:sp>
      <p:sp>
        <p:nvSpPr>
          <p:cNvPr id="4" name="TextBox 3"/>
          <p:cNvSpPr txBox="1"/>
          <p:nvPr/>
        </p:nvSpPr>
        <p:spPr>
          <a:xfrm>
            <a:off x="457200" y="5178199"/>
            <a:ext cx="8305800" cy="1384995"/>
          </a:xfrm>
          <a:prstGeom prst="rect">
            <a:avLst/>
          </a:prstGeom>
          <a:noFill/>
        </p:spPr>
        <p:txBody>
          <a:bodyPr wrap="square" rtlCol="0">
            <a:spAutoFit/>
          </a:bodyPr>
          <a:lstStyle/>
          <a:p>
            <a:r>
              <a:rPr lang="en-US" sz="3300" dirty="0">
                <a:latin typeface="Calibri" panose="020F0502020204030204" pitchFamily="34" charset="0"/>
              </a:rPr>
              <a:t>Based on today’s investigation, use these key science ideas to answer today’s FQ.</a:t>
            </a:r>
          </a:p>
          <a:p>
            <a:endParaRPr lang="en-US" dirty="0"/>
          </a:p>
        </p:txBody>
      </p:sp>
    </p:spTree>
    <p:extLst>
      <p:ext uri="{BB962C8B-B14F-4D97-AF65-F5344CB8AC3E}">
        <p14:creationId xmlns:p14="http://schemas.microsoft.com/office/powerpoint/2010/main" val="870464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400" dirty="0" smtClean="0"/>
              <a:t>Lesson </a:t>
            </a:r>
            <a:r>
              <a:rPr lang="en-US" sz="4400" dirty="0"/>
              <a:t>Summary:  Key Science Ideas</a:t>
            </a:r>
            <a:r>
              <a:rPr lang="en-US" dirty="0"/>
              <a:t/>
            </a:r>
            <a:br>
              <a:rPr lang="en-US" dirty="0"/>
            </a:b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pPr marL="228600" indent="-228600">
              <a:spcAft>
                <a:spcPts val="1200"/>
              </a:spcAft>
            </a:pPr>
            <a:r>
              <a:rPr lang="en-US" sz="3200" dirty="0"/>
              <a:t>We experience summer in June, July, and August in the Northern Hemisphere because Earth’s tilt gives us </a:t>
            </a:r>
            <a:r>
              <a:rPr lang="en-US" sz="3200" dirty="0" smtClean="0"/>
              <a:t>more-direct </a:t>
            </a:r>
            <a:r>
              <a:rPr lang="en-US" sz="3200" dirty="0"/>
              <a:t>light at northern latitudes than during the other months of the year</a:t>
            </a:r>
            <a:r>
              <a:rPr lang="en-US" sz="3200" dirty="0" smtClean="0"/>
              <a:t>.</a:t>
            </a:r>
          </a:p>
          <a:p>
            <a:pPr marL="228600" indent="-228600">
              <a:spcAft>
                <a:spcPts val="1200"/>
              </a:spcAft>
            </a:pPr>
            <a:r>
              <a:rPr lang="en-US" sz="3200" dirty="0"/>
              <a:t>People in the Southern Hemisphere experience summer in December, January, and February because the Sun’s light is more direct in the southern latitudes when the South Pole points toward the Sun.</a:t>
            </a:r>
          </a:p>
          <a:p>
            <a:pPr marL="0" lvl="0" indent="0">
              <a:buNone/>
            </a:pPr>
            <a:endParaRPr lang="en-US" sz="3200" dirty="0"/>
          </a:p>
          <a:p>
            <a:endParaRPr lang="en-US" sz="3600" dirty="0"/>
          </a:p>
        </p:txBody>
      </p:sp>
    </p:spTree>
    <p:extLst>
      <p:ext uri="{BB962C8B-B14F-4D97-AF65-F5344CB8AC3E}">
        <p14:creationId xmlns:p14="http://schemas.microsoft.com/office/powerpoint/2010/main" val="4288960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 Summary: Key Science Ideas</a:t>
            </a:r>
            <a:endParaRPr lang="en-US" dirty="0"/>
          </a:p>
        </p:txBody>
      </p:sp>
      <p:sp>
        <p:nvSpPr>
          <p:cNvPr id="3" name="Content Placeholder 2"/>
          <p:cNvSpPr>
            <a:spLocks noGrp="1"/>
          </p:cNvSpPr>
          <p:nvPr>
            <p:ph idx="1"/>
          </p:nvPr>
        </p:nvSpPr>
        <p:spPr>
          <a:xfrm>
            <a:off x="457200" y="2438400"/>
            <a:ext cx="8229600" cy="1905000"/>
          </a:xfrm>
          <a:ln>
            <a:noFill/>
          </a:ln>
        </p:spPr>
        <p:txBody>
          <a:bodyPr/>
          <a:lstStyle/>
          <a:p>
            <a:pPr marL="0" lvl="0" indent="0">
              <a:buNone/>
            </a:pPr>
            <a:r>
              <a:rPr lang="en-US" sz="3600" dirty="0" smtClean="0"/>
              <a:t>The </a:t>
            </a:r>
            <a:r>
              <a:rPr lang="en-US" sz="3600" dirty="0"/>
              <a:t>angle of sunlight related to Earth’s tilt is one critical factor in determining temperatures around the globe.</a:t>
            </a:r>
          </a:p>
          <a:p>
            <a:endParaRPr lang="en-US" sz="3200" dirty="0"/>
          </a:p>
        </p:txBody>
      </p:sp>
    </p:spTree>
    <p:extLst>
      <p:ext uri="{BB962C8B-B14F-4D97-AF65-F5344CB8AC3E}">
        <p14:creationId xmlns:p14="http://schemas.microsoft.com/office/powerpoint/2010/main" val="2945165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Link to last </a:t>
            </a:r>
            <a:r>
              <a:rPr lang="en-US" dirty="0" smtClean="0"/>
              <a:t>lessons: The Sun’s effect on climate</a:t>
            </a:r>
            <a:endParaRPr lang="en-US" dirty="0"/>
          </a:p>
        </p:txBody>
      </p:sp>
      <p:sp>
        <p:nvSpPr>
          <p:cNvPr id="3" name="Content Placeholder 2"/>
          <p:cNvSpPr>
            <a:spLocks noGrp="1"/>
          </p:cNvSpPr>
          <p:nvPr>
            <p:ph idx="1"/>
          </p:nvPr>
        </p:nvSpPr>
        <p:spPr/>
        <p:txBody>
          <a:bodyPr/>
          <a:lstStyle/>
          <a:p>
            <a:pPr marL="0" indent="0">
              <a:buNone/>
            </a:pPr>
            <a:r>
              <a:rPr lang="en-US" sz="3600" dirty="0"/>
              <a:t>What patterns did we observe on the bar graphs from Lesson 1?</a:t>
            </a:r>
          </a:p>
          <a:p>
            <a:pPr marL="0" indent="0">
              <a:buNone/>
            </a:pPr>
            <a:endParaRPr lang="en-US" sz="3600" dirty="0" smtClean="0"/>
          </a:p>
          <a:p>
            <a:pPr marL="0" indent="0">
              <a:buNone/>
            </a:pPr>
            <a:r>
              <a:rPr lang="en-US" sz="3600" dirty="0" smtClean="0"/>
              <a:t>What </a:t>
            </a:r>
            <a:r>
              <a:rPr lang="en-US" sz="3600" dirty="0" smtClean="0"/>
              <a:t>important science ideas have we learned from our lessons so far? </a:t>
            </a:r>
            <a:endParaRPr lang="en-US" sz="3600" dirty="0" smtClean="0"/>
          </a:p>
          <a:p>
            <a:pPr marL="0" indent="0">
              <a:buNone/>
            </a:pPr>
            <a:r>
              <a:rPr lang="en-US" sz="3200" dirty="0" smtClean="0"/>
              <a:t>(</a:t>
            </a:r>
            <a:r>
              <a:rPr lang="en-US" sz="3200" dirty="0" smtClean="0"/>
              <a:t>State the science ideas in complete sentences.)</a:t>
            </a:r>
          </a:p>
          <a:p>
            <a:endParaRPr lang="en-US" sz="3200" dirty="0" smtClean="0"/>
          </a:p>
          <a:p>
            <a:pPr lvl="1"/>
            <a:endParaRPr lang="en-US" sz="3200" dirty="0" smtClean="0"/>
          </a:p>
          <a:p>
            <a:pPr lvl="1"/>
            <a:endParaRPr lang="en-US" sz="3200" dirty="0" smtClean="0"/>
          </a:p>
          <a:p>
            <a:pPr lvl="1"/>
            <a:endParaRPr lang="en-US" sz="3200" dirty="0"/>
          </a:p>
        </p:txBody>
      </p:sp>
    </p:spTree>
    <p:extLst>
      <p:ext uri="{BB962C8B-B14F-4D97-AF65-F5344CB8AC3E}">
        <p14:creationId xmlns:p14="http://schemas.microsoft.com/office/powerpoint/2010/main" val="170007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 the next lesson, you will think </a:t>
            </a:r>
            <a:r>
              <a:rPr lang="en-US" dirty="0" smtClean="0"/>
              <a:t>about …</a:t>
            </a:r>
            <a:endParaRPr lang="en-US" dirty="0"/>
          </a:p>
        </p:txBody>
      </p:sp>
      <p:sp>
        <p:nvSpPr>
          <p:cNvPr id="3" name="Content Placeholder 2"/>
          <p:cNvSpPr>
            <a:spLocks noGrp="1"/>
          </p:cNvSpPr>
          <p:nvPr>
            <p:ph idx="1"/>
          </p:nvPr>
        </p:nvSpPr>
        <p:spPr/>
        <p:txBody>
          <a:bodyPr/>
          <a:lstStyle/>
          <a:p>
            <a:pPr marL="0" indent="0">
              <a:buNone/>
            </a:pPr>
            <a:endParaRPr lang="en-US" sz="3600" dirty="0" smtClean="0"/>
          </a:p>
          <a:p>
            <a:pPr marL="0" indent="0">
              <a:buNone/>
            </a:pPr>
            <a:r>
              <a:rPr lang="en-US" sz="3600" dirty="0" smtClean="0"/>
              <a:t>Is there anything other than latitude that influences Earth’s climate?</a:t>
            </a:r>
            <a:endParaRPr lang="en-US" sz="3600" dirty="0"/>
          </a:p>
        </p:txBody>
      </p:sp>
    </p:spTree>
    <p:extLst>
      <p:ext uri="{BB962C8B-B14F-4D97-AF65-F5344CB8AC3E}">
        <p14:creationId xmlns:p14="http://schemas.microsoft.com/office/powerpoint/2010/main" val="1993217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Link to last lessons: The Sun’s effect on </a:t>
            </a:r>
            <a:r>
              <a:rPr lang="en-US" dirty="0" smtClean="0"/>
              <a:t>climate</a:t>
            </a:r>
            <a:endParaRPr lang="en-US" dirty="0"/>
          </a:p>
        </p:txBody>
      </p:sp>
      <p:sp>
        <p:nvSpPr>
          <p:cNvPr id="3" name="Content Placeholder 2"/>
          <p:cNvSpPr>
            <a:spLocks noGrp="1"/>
          </p:cNvSpPr>
          <p:nvPr>
            <p:ph idx="1"/>
          </p:nvPr>
        </p:nvSpPr>
        <p:spPr/>
        <p:txBody>
          <a:bodyPr/>
          <a:lstStyle/>
          <a:p>
            <a:pPr marL="0" indent="0">
              <a:buNone/>
            </a:pPr>
            <a:r>
              <a:rPr lang="en-US" sz="3600" dirty="0" smtClean="0"/>
              <a:t>From </a:t>
            </a:r>
            <a:r>
              <a:rPr lang="en-US" sz="3600" dirty="0"/>
              <a:t>Lesson 2, how does the angle of sunlight  affect temperatures on Earth</a:t>
            </a:r>
            <a:r>
              <a:rPr lang="en-US" sz="3600" dirty="0" smtClean="0"/>
              <a:t>?</a:t>
            </a:r>
          </a:p>
          <a:p>
            <a:endParaRPr lang="en-US" sz="3600" dirty="0"/>
          </a:p>
          <a:p>
            <a:pPr marL="0" indent="0">
              <a:buNone/>
            </a:pPr>
            <a:r>
              <a:rPr lang="en-US" sz="3600" dirty="0"/>
              <a:t>How did our model in Lesson 3 of Earth’s orbit around the Sun help us understand seasons?</a:t>
            </a:r>
          </a:p>
          <a:p>
            <a:endParaRPr lang="en-US" sz="3600" dirty="0"/>
          </a:p>
        </p:txBody>
      </p:sp>
    </p:spTree>
    <p:extLst>
      <p:ext uri="{BB962C8B-B14F-4D97-AF65-F5344CB8AC3E}">
        <p14:creationId xmlns:p14="http://schemas.microsoft.com/office/powerpoint/2010/main" val="3551004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Lesson 4: Focus Question</a:t>
            </a:r>
            <a:endParaRPr lang="en-US" dirty="0"/>
          </a:p>
        </p:txBody>
      </p:sp>
      <p:sp>
        <p:nvSpPr>
          <p:cNvPr id="3" name="Content Placeholder 2"/>
          <p:cNvSpPr>
            <a:spLocks noGrp="1"/>
          </p:cNvSpPr>
          <p:nvPr>
            <p:ph idx="1"/>
          </p:nvPr>
        </p:nvSpPr>
        <p:spPr/>
        <p:txBody>
          <a:bodyPr/>
          <a:lstStyle/>
          <a:p>
            <a:endParaRPr lang="en-US" sz="3600" dirty="0" smtClean="0"/>
          </a:p>
          <a:p>
            <a:pPr marL="0" indent="0">
              <a:buNone/>
            </a:pPr>
            <a:r>
              <a:rPr lang="en-US" sz="3600" dirty="0" smtClean="0"/>
              <a:t>Why </a:t>
            </a:r>
            <a:r>
              <a:rPr lang="en-US" sz="3600" dirty="0"/>
              <a:t>is it warmer in the summer than in the winter?</a:t>
            </a:r>
            <a:endParaRPr lang="en-US" sz="3600" dirty="0" smtClean="0"/>
          </a:p>
        </p:txBody>
      </p:sp>
    </p:spTree>
    <p:extLst>
      <p:ext uri="{BB962C8B-B14F-4D97-AF65-F5344CB8AC3E}">
        <p14:creationId xmlns:p14="http://schemas.microsoft.com/office/powerpoint/2010/main" val="3229843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Investigation</a:t>
            </a:r>
            <a:r>
              <a:rPr lang="en-US" dirty="0"/>
              <a:t>: Why is it warmer in the summer than in the winter?</a:t>
            </a:r>
            <a:br>
              <a:rPr lang="en-US" dirty="0"/>
            </a:br>
            <a:endParaRPr lang="en-US" dirty="0"/>
          </a:p>
        </p:txBody>
      </p:sp>
      <p:sp>
        <p:nvSpPr>
          <p:cNvPr id="3" name="Content Placeholder 2"/>
          <p:cNvSpPr>
            <a:spLocks noGrp="1"/>
          </p:cNvSpPr>
          <p:nvPr>
            <p:ph idx="1"/>
          </p:nvPr>
        </p:nvSpPr>
        <p:spPr>
          <a:xfrm>
            <a:off x="457200" y="1905000"/>
            <a:ext cx="8229600" cy="4572000"/>
          </a:xfrm>
        </p:spPr>
        <p:txBody>
          <a:bodyPr>
            <a:normAutofit lnSpcReduction="10000"/>
          </a:bodyPr>
          <a:lstStyle/>
          <a:p>
            <a:pPr marL="0" indent="0">
              <a:buNone/>
            </a:pPr>
            <a:r>
              <a:rPr lang="en-US" sz="3600" dirty="0" smtClean="0"/>
              <a:t>Let’s use our model to remind ourselves of Earth’s orbit around the Sun.</a:t>
            </a:r>
          </a:p>
          <a:p>
            <a:pPr lvl="1"/>
            <a:r>
              <a:rPr lang="en-US" sz="3200" dirty="0" smtClean="0"/>
              <a:t>What is important about the four positions in the orbit?</a:t>
            </a:r>
          </a:p>
          <a:p>
            <a:pPr lvl="1"/>
            <a:r>
              <a:rPr lang="en-US" sz="3200" dirty="0" smtClean="0"/>
              <a:t>Do you </a:t>
            </a:r>
            <a:r>
              <a:rPr lang="en-US" sz="3200" u="sng" dirty="0" smtClean="0"/>
              <a:t>agree/disagree</a:t>
            </a:r>
            <a:r>
              <a:rPr lang="en-US" sz="3200" dirty="0" smtClean="0"/>
              <a:t> with this team’s model of Earth’s orbit?</a:t>
            </a:r>
          </a:p>
          <a:p>
            <a:pPr lvl="1"/>
            <a:r>
              <a:rPr lang="en-US" sz="3200" dirty="0" smtClean="0"/>
              <a:t>What would you like to add or change to make the model more scientifically accurate?</a:t>
            </a:r>
          </a:p>
          <a:p>
            <a:pPr marL="0" indent="0">
              <a:buNone/>
            </a:pPr>
            <a:endParaRPr lang="en-US" sz="3200" dirty="0"/>
          </a:p>
        </p:txBody>
      </p:sp>
    </p:spTree>
    <p:extLst>
      <p:ext uri="{BB962C8B-B14F-4D97-AF65-F5344CB8AC3E}">
        <p14:creationId xmlns:p14="http://schemas.microsoft.com/office/powerpoint/2010/main" val="1859387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Investigation</a:t>
            </a:r>
            <a:r>
              <a:rPr lang="en-US" dirty="0"/>
              <a:t>: Why is it warmer in the summer than in the winter?</a:t>
            </a:r>
            <a:br>
              <a:rPr lang="en-US" dirty="0"/>
            </a:br>
            <a:endParaRPr lang="en-US" dirty="0"/>
          </a:p>
        </p:txBody>
      </p:sp>
      <p:sp>
        <p:nvSpPr>
          <p:cNvPr id="3" name="Content Placeholder 2"/>
          <p:cNvSpPr>
            <a:spLocks noGrp="1"/>
          </p:cNvSpPr>
          <p:nvPr>
            <p:ph idx="1"/>
          </p:nvPr>
        </p:nvSpPr>
        <p:spPr>
          <a:xfrm>
            <a:off x="457200" y="1981200"/>
            <a:ext cx="8229600" cy="4495800"/>
          </a:xfrm>
        </p:spPr>
        <p:txBody>
          <a:bodyPr/>
          <a:lstStyle/>
          <a:p>
            <a:pPr marL="0" indent="0">
              <a:buNone/>
            </a:pPr>
            <a:r>
              <a:rPr lang="en-US" sz="3600" dirty="0" smtClean="0"/>
              <a:t>Observe the position of Earth in our handout from Lesson 2.</a:t>
            </a:r>
          </a:p>
          <a:p>
            <a:r>
              <a:rPr lang="en-US" sz="3600" dirty="0" smtClean="0"/>
              <a:t>Is it [</a:t>
            </a:r>
            <a:r>
              <a:rPr lang="en-US" sz="3600" u="sng" dirty="0" smtClean="0"/>
              <a:t>the same as/different from</a:t>
            </a:r>
            <a:r>
              <a:rPr lang="en-US" sz="3600" dirty="0" smtClean="0"/>
              <a:t>] the position in our model of  Earth’s orbit?</a:t>
            </a:r>
          </a:p>
          <a:p>
            <a:r>
              <a:rPr lang="en-US" sz="3600" dirty="0" smtClean="0"/>
              <a:t>What is different?</a:t>
            </a:r>
          </a:p>
        </p:txBody>
      </p:sp>
    </p:spTree>
    <p:extLst>
      <p:ext uri="{BB962C8B-B14F-4D97-AF65-F5344CB8AC3E}">
        <p14:creationId xmlns:p14="http://schemas.microsoft.com/office/powerpoint/2010/main" val="3103213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Investigation: Why is it warmer in the summer than in the winter?</a:t>
            </a:r>
            <a:br>
              <a:rPr lang="en-US" dirty="0"/>
            </a:br>
            <a:endParaRPr lang="en-US" dirty="0"/>
          </a:p>
        </p:txBody>
      </p:sp>
      <p:sp>
        <p:nvSpPr>
          <p:cNvPr id="3" name="Content Placeholder 2"/>
          <p:cNvSpPr>
            <a:spLocks noGrp="1"/>
          </p:cNvSpPr>
          <p:nvPr>
            <p:ph idx="1"/>
          </p:nvPr>
        </p:nvSpPr>
        <p:spPr>
          <a:xfrm>
            <a:off x="457200" y="1981200"/>
            <a:ext cx="8229600" cy="4495800"/>
          </a:xfrm>
        </p:spPr>
        <p:txBody>
          <a:bodyPr/>
          <a:lstStyle/>
          <a:p>
            <a:pPr marL="0" indent="0">
              <a:buNone/>
            </a:pPr>
            <a:r>
              <a:rPr lang="en-US" sz="3600" dirty="0" smtClean="0"/>
              <a:t>Something to think about …</a:t>
            </a:r>
          </a:p>
          <a:p>
            <a:r>
              <a:rPr lang="en-US" sz="3600" dirty="0" smtClean="0"/>
              <a:t>I think adding Earth’s tilt </a:t>
            </a:r>
            <a:r>
              <a:rPr lang="en-US" sz="3600" dirty="0"/>
              <a:t>[</a:t>
            </a:r>
            <a:r>
              <a:rPr lang="en-US" sz="3600" u="sng" dirty="0"/>
              <a:t>will change/will not </a:t>
            </a:r>
            <a:r>
              <a:rPr lang="en-US" sz="3600" u="sng" dirty="0" smtClean="0"/>
              <a:t>change</a:t>
            </a:r>
            <a:r>
              <a:rPr lang="en-US" sz="3600" dirty="0" smtClean="0"/>
              <a:t>] where the Sun’s light strikes Earth more directly or at an angle. </a:t>
            </a:r>
          </a:p>
          <a:p>
            <a:r>
              <a:rPr lang="en-US" sz="3600" dirty="0" smtClean="0"/>
              <a:t>My evidence is _____________________.</a:t>
            </a:r>
            <a:endParaRPr lang="en-US" sz="3600" dirty="0"/>
          </a:p>
        </p:txBody>
      </p:sp>
    </p:spTree>
    <p:extLst>
      <p:ext uri="{BB962C8B-B14F-4D97-AF65-F5344CB8AC3E}">
        <p14:creationId xmlns:p14="http://schemas.microsoft.com/office/powerpoint/2010/main" val="3078092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Investigation: Why is it warmer in the summer than in the winter?</a:t>
            </a:r>
            <a:br>
              <a:rPr lang="en-US" dirty="0"/>
            </a:br>
            <a:endParaRPr lang="en-US" dirty="0"/>
          </a:p>
        </p:txBody>
      </p:sp>
      <p:sp>
        <p:nvSpPr>
          <p:cNvPr id="3" name="Content Placeholder 2"/>
          <p:cNvSpPr>
            <a:spLocks noGrp="1"/>
          </p:cNvSpPr>
          <p:nvPr>
            <p:ph idx="1"/>
          </p:nvPr>
        </p:nvSpPr>
        <p:spPr>
          <a:xfrm>
            <a:off x="457200" y="1981200"/>
            <a:ext cx="8229600" cy="4495800"/>
          </a:xfrm>
        </p:spPr>
        <p:txBody>
          <a:bodyPr/>
          <a:lstStyle/>
          <a:p>
            <a:pPr marL="0" indent="0">
              <a:spcAft>
                <a:spcPts val="1800"/>
              </a:spcAft>
              <a:buNone/>
            </a:pPr>
            <a:r>
              <a:rPr lang="en-US" sz="3600" dirty="0" smtClean="0"/>
              <a:t>Let’s review today’s investigation.</a:t>
            </a:r>
          </a:p>
          <a:p>
            <a:pPr marL="0" indent="0" algn="ctr">
              <a:buNone/>
            </a:pPr>
            <a:r>
              <a:rPr lang="en-US" sz="3600" b="1" dirty="0" smtClean="0"/>
              <a:t>Angle </a:t>
            </a:r>
            <a:r>
              <a:rPr lang="en-US" sz="3600" b="1" dirty="0"/>
              <a:t>of Sunlight and Seasons on Earth</a:t>
            </a:r>
          </a:p>
          <a:p>
            <a:pPr marL="0" indent="0">
              <a:buNone/>
            </a:pPr>
            <a:r>
              <a:rPr lang="en-US" sz="3600" u="sng" dirty="0" smtClean="0"/>
              <a:t>Purpose</a:t>
            </a:r>
            <a:r>
              <a:rPr lang="en-US" sz="3600" dirty="0" smtClean="0"/>
              <a:t>: This </a:t>
            </a:r>
            <a:r>
              <a:rPr lang="en-US" sz="3600" dirty="0"/>
              <a:t>activity will help us collect evidence to answer our focus question:</a:t>
            </a:r>
          </a:p>
          <a:p>
            <a:r>
              <a:rPr lang="en-US" sz="3600" dirty="0"/>
              <a:t>Why is it warmer in the summer than in the winter?</a:t>
            </a:r>
          </a:p>
          <a:p>
            <a:endParaRPr lang="en-US" sz="3600" dirty="0"/>
          </a:p>
        </p:txBody>
      </p:sp>
    </p:spTree>
    <p:extLst>
      <p:ext uri="{BB962C8B-B14F-4D97-AF65-F5344CB8AC3E}">
        <p14:creationId xmlns:p14="http://schemas.microsoft.com/office/powerpoint/2010/main" val="543121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Investigation: Why is it warmer in the summer than in the winter?</a:t>
            </a:r>
            <a:br>
              <a:rPr lang="en-US" dirty="0"/>
            </a:br>
            <a:endParaRPr lang="en-US" dirty="0"/>
          </a:p>
        </p:txBody>
      </p:sp>
      <p:sp>
        <p:nvSpPr>
          <p:cNvPr id="3" name="Content Placeholder 2"/>
          <p:cNvSpPr>
            <a:spLocks noGrp="1"/>
          </p:cNvSpPr>
          <p:nvPr>
            <p:ph idx="1"/>
          </p:nvPr>
        </p:nvSpPr>
        <p:spPr>
          <a:xfrm>
            <a:off x="457200" y="1798320"/>
            <a:ext cx="8229600" cy="4343400"/>
          </a:xfrm>
        </p:spPr>
        <p:txBody>
          <a:bodyPr>
            <a:normAutofit lnSpcReduction="10000"/>
          </a:bodyPr>
          <a:lstStyle/>
          <a:p>
            <a:pPr marL="0" indent="0">
              <a:spcAft>
                <a:spcPts val="1200"/>
              </a:spcAft>
              <a:buNone/>
            </a:pPr>
            <a:r>
              <a:rPr lang="en-US" sz="3600" u="sng" dirty="0"/>
              <a:t>Team </a:t>
            </a:r>
            <a:r>
              <a:rPr lang="en-US" sz="3600" u="sng" dirty="0" smtClean="0"/>
              <a:t>Task</a:t>
            </a:r>
            <a:r>
              <a:rPr lang="en-US" sz="3600" dirty="0" smtClean="0"/>
              <a:t>: As </a:t>
            </a:r>
            <a:r>
              <a:rPr lang="en-US" sz="3600" dirty="0"/>
              <a:t>Earth orbits the Sun, describe what happens to the </a:t>
            </a:r>
            <a:r>
              <a:rPr lang="en-US" sz="3600" i="1" dirty="0"/>
              <a:t>angle of sunlight</a:t>
            </a:r>
            <a:r>
              <a:rPr lang="en-US" sz="3600" dirty="0"/>
              <a:t> hitting Earth at different times of the </a:t>
            </a:r>
            <a:r>
              <a:rPr lang="en-US" sz="3600" dirty="0" smtClean="0"/>
              <a:t>year.</a:t>
            </a:r>
          </a:p>
          <a:p>
            <a:pPr>
              <a:spcAft>
                <a:spcPts val="1200"/>
              </a:spcAft>
            </a:pPr>
            <a:r>
              <a:rPr lang="en-US" sz="3600" dirty="0" smtClean="0"/>
              <a:t>Focus </a:t>
            </a:r>
            <a:r>
              <a:rPr lang="en-US" sz="3600" dirty="0"/>
              <a:t>your attention on the effect of Earth’s </a:t>
            </a:r>
            <a:r>
              <a:rPr lang="en-US" sz="3600" b="1" i="1" dirty="0"/>
              <a:t>orbit</a:t>
            </a:r>
            <a:r>
              <a:rPr lang="en-US" sz="3600" b="1" dirty="0"/>
              <a:t> </a:t>
            </a:r>
            <a:r>
              <a:rPr lang="en-US" sz="3600" dirty="0"/>
              <a:t>and </a:t>
            </a:r>
            <a:r>
              <a:rPr lang="en-US" sz="3600" b="1" i="1" dirty="0" smtClean="0"/>
              <a:t>tilt of the axis</a:t>
            </a:r>
            <a:r>
              <a:rPr lang="en-US" sz="3600" dirty="0" smtClean="0"/>
              <a:t>.</a:t>
            </a:r>
            <a:r>
              <a:rPr lang="en-US" sz="3600" i="1" dirty="0" smtClean="0"/>
              <a:t>  </a:t>
            </a:r>
            <a:r>
              <a:rPr lang="en-US" sz="3600" dirty="0"/>
              <a:t>Be prepared to share your ideas. </a:t>
            </a:r>
          </a:p>
          <a:p>
            <a:endParaRPr lang="en-US" sz="3600" dirty="0"/>
          </a:p>
        </p:txBody>
      </p:sp>
    </p:spTree>
    <p:extLst>
      <p:ext uri="{BB962C8B-B14F-4D97-AF65-F5344CB8AC3E}">
        <p14:creationId xmlns:p14="http://schemas.microsoft.com/office/powerpoint/2010/main" val="1760698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ro and STeLLA I _kr_jb_cdw_pn">
  <a:themeElements>
    <a:clrScheme name="Custom 1">
      <a:dk1>
        <a:sysClr val="windowText" lastClr="000000"/>
      </a:dk1>
      <a:lt1>
        <a:sysClr val="window" lastClr="FFFFFF"/>
      </a:lt1>
      <a:dk2>
        <a:srgbClr val="003D71"/>
      </a:dk2>
      <a:lt2>
        <a:srgbClr val="A7D053"/>
      </a:lt2>
      <a:accent1>
        <a:srgbClr val="008181"/>
      </a:accent1>
      <a:accent2>
        <a:srgbClr val="003D71"/>
      </a:accent2>
      <a:accent3>
        <a:srgbClr val="A7D053"/>
      </a:accent3>
      <a:accent4>
        <a:srgbClr val="CC3333"/>
      </a:accent4>
      <a:accent5>
        <a:srgbClr val="FFCD33"/>
      </a:accent5>
      <a:accent6>
        <a:srgbClr val="231F20"/>
      </a:accent6>
      <a:hlink>
        <a:srgbClr val="008181"/>
      </a:hlink>
      <a:folHlink>
        <a:srgbClr val="003D71"/>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1">
  <a:themeElements>
    <a:clrScheme name="Custom 1">
      <a:dk1>
        <a:sysClr val="windowText" lastClr="000000"/>
      </a:dk1>
      <a:lt1>
        <a:sysClr val="window" lastClr="FFFFFF"/>
      </a:lt1>
      <a:dk2>
        <a:srgbClr val="003D71"/>
      </a:dk2>
      <a:lt2>
        <a:srgbClr val="A7D053"/>
      </a:lt2>
      <a:accent1>
        <a:srgbClr val="008181"/>
      </a:accent1>
      <a:accent2>
        <a:srgbClr val="003D71"/>
      </a:accent2>
      <a:accent3>
        <a:srgbClr val="A7D053"/>
      </a:accent3>
      <a:accent4>
        <a:srgbClr val="CC3333"/>
      </a:accent4>
      <a:accent5>
        <a:srgbClr val="FFCD33"/>
      </a:accent5>
      <a:accent6>
        <a:srgbClr val="231F20"/>
      </a:accent6>
      <a:hlink>
        <a:srgbClr val="008181"/>
      </a:hlink>
      <a:folHlink>
        <a:srgbClr val="003D71"/>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 and STeLLA I _kr_jb_cdw_pn</Template>
  <TotalTime>228</TotalTime>
  <Words>734</Words>
  <Application>Microsoft Office PowerPoint</Application>
  <PresentationFormat>On-screen Show (4:3)</PresentationFormat>
  <Paragraphs>80</Paragraphs>
  <Slides>20</Slides>
  <Notes>5</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Intro and STeLLA I _kr_jb_cdw_pn</vt:lpstr>
      <vt:lpstr>1_Theme1</vt:lpstr>
      <vt:lpstr>Lesson 4: Earth’s tilt and orbit and the reason for the seasons</vt:lpstr>
      <vt:lpstr>Link to last lessons: The Sun’s effect on climate</vt:lpstr>
      <vt:lpstr>Link to last lessons: The Sun’s effect on climate</vt:lpstr>
      <vt:lpstr>Lesson 4: Focus Question</vt:lpstr>
      <vt:lpstr> Investigation: Why is it warmer in the summer than in the winter? </vt:lpstr>
      <vt:lpstr> Investigation: Why is it warmer in the summer than in the winter? </vt:lpstr>
      <vt:lpstr> Investigation: Why is it warmer in the summer than in the winter? </vt:lpstr>
      <vt:lpstr> Investigation: Why is it warmer in the summer than in the winter? </vt:lpstr>
      <vt:lpstr> Investigation: Why is it warmer in the summer than in the winter? </vt:lpstr>
      <vt:lpstr> Investigation: Why is it warmer in the summer than in the winter? </vt:lpstr>
      <vt:lpstr> Investigation: Why is it warmer in the summer than in the winter? </vt:lpstr>
      <vt:lpstr> Investigation: Why is it warmer in the summer than in the winter? </vt:lpstr>
      <vt:lpstr> Investigation: Why is it warmer in the summer than in the winter? </vt:lpstr>
      <vt:lpstr> Investigation: Why is it warmer in the summer than in the winter? </vt:lpstr>
      <vt:lpstr>Investigation: Why is it warmer in the summer than in the winter?</vt:lpstr>
      <vt:lpstr>Investigation: Why is it warmer in the summer than in the winter?</vt:lpstr>
      <vt:lpstr> Lesson Summary:  Key Science Ideas and Today’s Focus Question </vt:lpstr>
      <vt:lpstr> Lesson Summary:  Key Science Ideas </vt:lpstr>
      <vt:lpstr>Lesson Summary: Key Science Ideas</vt:lpstr>
      <vt:lpstr>In the next lesson, you will think about …</vt:lpstr>
    </vt:vector>
  </TitlesOfParts>
  <Company>BSCS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Temperature and Latitude</dc:title>
  <dc:creator>Connie Hvidsten</dc:creator>
  <cp:lastModifiedBy>Connie Hvidsten</cp:lastModifiedBy>
  <cp:revision>8</cp:revision>
  <dcterms:created xsi:type="dcterms:W3CDTF">2016-08-23T16:29:23Z</dcterms:created>
  <dcterms:modified xsi:type="dcterms:W3CDTF">2016-08-23T20:18:12Z</dcterms:modified>
</cp:coreProperties>
</file>