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21"/>
  </p:notesMasterIdLst>
  <p:sldIdLst>
    <p:sldId id="528" r:id="rId3"/>
    <p:sldId id="529" r:id="rId4"/>
    <p:sldId id="530" r:id="rId5"/>
    <p:sldId id="531" r:id="rId6"/>
    <p:sldId id="532" r:id="rId7"/>
    <p:sldId id="533" r:id="rId8"/>
    <p:sldId id="534" r:id="rId9"/>
    <p:sldId id="535" r:id="rId10"/>
    <p:sldId id="536" r:id="rId11"/>
    <p:sldId id="537" r:id="rId12"/>
    <p:sldId id="538" r:id="rId13"/>
    <p:sldId id="539" r:id="rId14"/>
    <p:sldId id="540" r:id="rId15"/>
    <p:sldId id="541" r:id="rId16"/>
    <p:sldId id="542" r:id="rId17"/>
    <p:sldId id="543" r:id="rId18"/>
    <p:sldId id="544" r:id="rId19"/>
    <p:sldId id="54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0E09"/>
    <a:srgbClr val="A98F31"/>
    <a:srgbClr val="E51E09"/>
    <a:srgbClr val="E40F0A"/>
    <a:srgbClr val="C93209"/>
    <a:srgbClr val="DA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372" autoAdjust="0"/>
  </p:normalViewPr>
  <p:slideViewPr>
    <p:cSldViewPr snapToGrid="0">
      <p:cViewPr varScale="1">
        <p:scale>
          <a:sx n="63" d="100"/>
          <a:sy n="63" d="100"/>
        </p:scale>
        <p:origin x="-1770" y="-96"/>
      </p:cViewPr>
      <p:guideLst>
        <p:guide orient="horz" pos="2160"/>
        <p:guide pos="2880"/>
      </p:guideLst>
    </p:cSldViewPr>
  </p:slideViewPr>
  <p:notesTextViewPr>
    <p:cViewPr>
      <p:scale>
        <a:sx n="1" d="1"/>
        <a:sy n="1" d="1"/>
      </p:scale>
      <p:origin x="0" y="0"/>
    </p:cViewPr>
  </p:notesTextViewPr>
  <p:sorterViewPr>
    <p:cViewPr>
      <p:scale>
        <a:sx n="120" d="100"/>
        <a:sy n="120" d="100"/>
      </p:scale>
      <p:origin x="0" y="237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ED165-C461-4361-B5FD-CB97B6F39751}" type="datetimeFigureOut">
              <a:rPr lang="en-US" smtClean="0"/>
              <a:t>8/23/2016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45C866-059E-4B26-B7FC-ED01EF19E0CC}" type="slidenum">
              <a:rPr lang="en-US" smtClean="0"/>
              <a:t>‹#›</a:t>
            </a:fld>
            <a:endParaRPr lang="en-US"/>
          </a:p>
        </p:txBody>
      </p:sp>
    </p:spTree>
    <p:extLst>
      <p:ext uri="{BB962C8B-B14F-4D97-AF65-F5344CB8AC3E}">
        <p14:creationId xmlns:p14="http://schemas.microsoft.com/office/powerpoint/2010/main" val="297013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t>2</a:t>
            </a:fld>
            <a:endParaRPr lang="en-US"/>
          </a:p>
        </p:txBody>
      </p:sp>
    </p:spTree>
    <p:extLst>
      <p:ext uri="{BB962C8B-B14F-4D97-AF65-F5344CB8AC3E}">
        <p14:creationId xmlns:p14="http://schemas.microsoft.com/office/powerpoint/2010/main" val="1179556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t>9</a:t>
            </a:fld>
            <a:endParaRPr lang="en-US"/>
          </a:p>
        </p:txBody>
      </p:sp>
    </p:spTree>
    <p:extLst>
      <p:ext uri="{BB962C8B-B14F-4D97-AF65-F5344CB8AC3E}">
        <p14:creationId xmlns:p14="http://schemas.microsoft.com/office/powerpoint/2010/main" val="3622262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6" name="Text Placeholder 9"/>
          <p:cNvSpPr>
            <a:spLocks noGrp="1"/>
          </p:cNvSpPr>
          <p:nvPr>
            <p:ph type="body" sz="quarter" idx="10" hasCustomPrompt="1"/>
          </p:nvPr>
        </p:nvSpPr>
        <p:spPr>
          <a:xfrm>
            <a:off x="914400" y="609600"/>
            <a:ext cx="7391400" cy="990600"/>
          </a:xfrm>
        </p:spPr>
        <p:txBody>
          <a:bodyPr>
            <a:noAutofit/>
          </a:bodyPr>
          <a:lstStyle>
            <a:lvl1pPr marL="0" indent="0">
              <a:lnSpc>
                <a:spcPts val="3900"/>
              </a:lnSpc>
              <a:spcBef>
                <a:spcPts val="0"/>
              </a:spcBef>
              <a:buNone/>
              <a:defRPr sz="4400" b="1" baseline="0">
                <a:solidFill>
                  <a:schemeClr val="bg1"/>
                </a:solidFill>
                <a:latin typeface="Myriad Pro" pitchFamily="34" charset="0"/>
              </a:defRPr>
            </a:lvl1pPr>
          </a:lstStyle>
          <a:p>
            <a:pPr lvl="0"/>
            <a:r>
              <a:rPr lang="en-US" dirty="0" smtClean="0"/>
              <a:t>INSERT MULI-</a:t>
            </a:r>
          </a:p>
          <a:p>
            <a:pPr lvl="0"/>
            <a:r>
              <a:rPr lang="en-US" dirty="0" smtClean="0"/>
              <a:t>LINE TITLE HERE</a:t>
            </a:r>
          </a:p>
        </p:txBody>
      </p:sp>
      <p:sp>
        <p:nvSpPr>
          <p:cNvPr id="7" name="Content Placeholder 11"/>
          <p:cNvSpPr>
            <a:spLocks noGrp="1"/>
          </p:cNvSpPr>
          <p:nvPr>
            <p:ph sz="quarter" idx="11" hasCustomPrompt="1"/>
          </p:nvPr>
        </p:nvSpPr>
        <p:spPr>
          <a:xfrm>
            <a:off x="914400" y="1752600"/>
            <a:ext cx="7086600" cy="762000"/>
          </a:xfrm>
        </p:spPr>
        <p:txBody>
          <a:bodyPr>
            <a:noAutofit/>
          </a:bodyPr>
          <a:lstStyle>
            <a:lvl1pPr marL="0" indent="0">
              <a:lnSpc>
                <a:spcPts val="2400"/>
              </a:lnSpc>
              <a:spcBef>
                <a:spcPts val="0"/>
              </a:spcBef>
              <a:buNone/>
              <a:defRPr sz="2000" b="1">
                <a:solidFill>
                  <a:schemeClr val="bg1"/>
                </a:solidFill>
              </a:defRPr>
            </a:lvl1pPr>
          </a:lstStyle>
          <a:p>
            <a:pPr lvl="0"/>
            <a:r>
              <a:rPr lang="en-US" dirty="0" smtClean="0"/>
              <a:t>INSERT MULTI-</a:t>
            </a:r>
          </a:p>
          <a:p>
            <a:pPr lvl="0"/>
            <a:r>
              <a:rPr lang="en-US" dirty="0" smtClean="0"/>
              <a:t>LINE SUBTITLE HERE</a:t>
            </a:r>
          </a:p>
        </p:txBody>
      </p:sp>
      <p:sp>
        <p:nvSpPr>
          <p:cNvPr id="8" name="Text Placeholder 13"/>
          <p:cNvSpPr>
            <a:spLocks noGrp="1"/>
          </p:cNvSpPr>
          <p:nvPr>
            <p:ph type="body" sz="quarter" idx="12" hasCustomPrompt="1"/>
          </p:nvPr>
        </p:nvSpPr>
        <p:spPr>
          <a:xfrm>
            <a:off x="914400" y="2438400"/>
            <a:ext cx="7010400" cy="2362200"/>
          </a:xfrm>
        </p:spPr>
        <p:txBody>
          <a:bodyPr>
            <a:normAutofit/>
          </a:bodyPr>
          <a:lstStyle>
            <a:lvl1pPr marL="0" indent="0">
              <a:buNone/>
              <a:defRPr sz="1800" baseline="0">
                <a:solidFill>
                  <a:schemeClr val="bg1"/>
                </a:solidFill>
                <a:latin typeface="Myriad Pro" pitchFamily="34" charset="0"/>
              </a:defRPr>
            </a:lvl1pPr>
          </a:lstStyle>
          <a:p>
            <a:pPr lvl="0"/>
            <a:r>
              <a:rPr lang="en-US" dirty="0" smtClean="0"/>
              <a:t>INSERT ADDITIONAL INFORMATION HERE</a:t>
            </a:r>
            <a:endParaRPr lang="en-US" dirty="0"/>
          </a:p>
        </p:txBody>
      </p:sp>
    </p:spTree>
    <p:extLst>
      <p:ext uri="{BB962C8B-B14F-4D97-AF65-F5344CB8AC3E}">
        <p14:creationId xmlns:p14="http://schemas.microsoft.com/office/powerpoint/2010/main" val="107414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lvl1pPr algn="l">
              <a:defRPr sz="4400" b="1" baseline="0">
                <a:solidFill>
                  <a:schemeClr val="tx2"/>
                </a:solidFill>
                <a:latin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7ACC6D-F3F0-4F4E-A8D9-E5C8A7C64B73}" type="datetimeFigureOut">
              <a:rPr lang="en-US" smtClean="0">
                <a:solidFill>
                  <a:prstClr val="black">
                    <a:tint val="75000"/>
                  </a:prstClr>
                </a:solidFill>
              </a:rPr>
              <a:pPr/>
              <a:t>8/23/2016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37F695-A3F8-4B72-A8F4-38B25CC998A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144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_Science Textur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1775" y="1491027"/>
            <a:ext cx="8693533" cy="729110"/>
          </a:xfrm>
        </p:spPr>
        <p:txBody>
          <a:bodyPr>
            <a:normAutofit/>
          </a:bodyPr>
          <a:lstStyle>
            <a:lvl1pPr algn="l">
              <a:defRPr sz="4000" b="1">
                <a:solidFill>
                  <a:srgbClr val="003D7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31774" y="2234420"/>
            <a:ext cx="8693533" cy="571832"/>
          </a:xfrm>
        </p:spPr>
        <p:txBody>
          <a:bodyPr>
            <a:normAutofit/>
          </a:bodyPr>
          <a:lstStyle>
            <a:lvl1pPr marL="0" indent="0" algn="l">
              <a:buNone/>
              <a:defRPr sz="2500">
                <a:solidFill>
                  <a:srgbClr val="003D7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20826"/>
            <a:ext cx="2133600" cy="365125"/>
          </a:xfrm>
        </p:spPr>
        <p:txBody>
          <a:bodyPr/>
          <a:lstStyle>
            <a:lvl1pPr>
              <a:defRPr sz="1000">
                <a:solidFill>
                  <a:srgbClr val="9C8678"/>
                </a:solidFill>
              </a:defRPr>
            </a:lvl1pPr>
          </a:lstStyle>
          <a:p>
            <a:fld id="{4553C4AB-E34A-354F-8CDE-943FCEBEB1F2}" type="datetimeFigureOut">
              <a:rPr lang="en-US" smtClean="0"/>
              <a:pPr/>
              <a:t>8/23/2016</a:t>
            </a:fld>
            <a:endParaRPr lang="en-US" dirty="0"/>
          </a:p>
        </p:txBody>
      </p:sp>
      <p:sp>
        <p:nvSpPr>
          <p:cNvPr id="5" name="Footer Placeholder 4"/>
          <p:cNvSpPr>
            <a:spLocks noGrp="1"/>
          </p:cNvSpPr>
          <p:nvPr>
            <p:ph type="ftr" sz="quarter" idx="11"/>
          </p:nvPr>
        </p:nvSpPr>
        <p:spPr>
          <a:xfrm>
            <a:off x="3124200" y="6320826"/>
            <a:ext cx="2895600" cy="365125"/>
          </a:xfrm>
        </p:spPr>
        <p:txBody>
          <a:bodyPr/>
          <a:lstStyle>
            <a:lvl1pPr>
              <a:defRPr sz="1000">
                <a:solidFill>
                  <a:srgbClr val="9C8678"/>
                </a:solidFill>
              </a:defRPr>
            </a:lvl1pPr>
          </a:lstStyle>
          <a:p>
            <a:endParaRPr lang="en-US"/>
          </a:p>
        </p:txBody>
      </p:sp>
      <p:sp>
        <p:nvSpPr>
          <p:cNvPr id="12" name="Text Placeholder 11"/>
          <p:cNvSpPr>
            <a:spLocks noGrp="1"/>
          </p:cNvSpPr>
          <p:nvPr>
            <p:ph type="body" sz="quarter" idx="13"/>
          </p:nvPr>
        </p:nvSpPr>
        <p:spPr>
          <a:xfrm>
            <a:off x="231775" y="3215447"/>
            <a:ext cx="6597640" cy="1944149"/>
          </a:xfrm>
        </p:spPr>
        <p:txBody>
          <a:bodyPr>
            <a:normAutofit/>
          </a:bodyPr>
          <a:lstStyle>
            <a:lvl1pPr marL="0" indent="0">
              <a:buNone/>
              <a:defRPr sz="2000">
                <a:solidFill>
                  <a:srgbClr val="FFFFFF"/>
                </a:solidFill>
              </a:defRPr>
            </a:lvl1pPr>
            <a:lvl2pPr marL="457200" indent="0">
              <a:buNone/>
              <a:defRPr sz="2000">
                <a:solidFill>
                  <a:srgbClr val="FFFFFF"/>
                </a:solidFill>
              </a:defRPr>
            </a:lvl2pPr>
            <a:lvl3pPr marL="914400" indent="0">
              <a:buNone/>
              <a:defRPr sz="2000">
                <a:solidFill>
                  <a:srgbClr val="FFFFFF"/>
                </a:solidFill>
              </a:defRPr>
            </a:lvl3pPr>
            <a:lvl4pPr marL="1371600" indent="0">
              <a:buNone/>
              <a:defRPr sz="2000">
                <a:solidFill>
                  <a:srgbClr val="FFFFFF"/>
                </a:solidFill>
              </a:defRPr>
            </a:lvl4pPr>
            <a:lvl5pPr marL="1828800" indent="0">
              <a:buNone/>
              <a:defRPr sz="2000">
                <a:solidFill>
                  <a:srgbClr val="FFFFFF"/>
                </a:solidFill>
              </a:defRPr>
            </a:lvl5pPr>
          </a:lstStyle>
          <a:p>
            <a:pPr lvl="0"/>
            <a:r>
              <a:rPr lang="en-US" smtClean="0"/>
              <a:t>Click to edit Master text styles</a:t>
            </a:r>
          </a:p>
        </p:txBody>
      </p:sp>
    </p:spTree>
    <p:extLst>
      <p:ext uri="{BB962C8B-B14F-4D97-AF65-F5344CB8AC3E}">
        <p14:creationId xmlns:p14="http://schemas.microsoft.com/office/powerpoint/2010/main" val="17638785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FA97A6-7040-4933-ABC6-2929208F3EBA}"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5A89B-7F25-4E93-B7C8-833F2E4DE0DF}" type="slidenum">
              <a:rPr lang="en-US" smtClean="0"/>
              <a:t>‹#›</a:t>
            </a:fld>
            <a:endParaRPr lang="en-US"/>
          </a:p>
        </p:txBody>
      </p:sp>
    </p:spTree>
    <p:extLst>
      <p:ext uri="{BB962C8B-B14F-4D97-AF65-F5344CB8AC3E}">
        <p14:creationId xmlns:p14="http://schemas.microsoft.com/office/powerpoint/2010/main" val="1097452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6" name="Text Placeholder 9"/>
          <p:cNvSpPr>
            <a:spLocks noGrp="1"/>
          </p:cNvSpPr>
          <p:nvPr>
            <p:ph type="body" sz="quarter" idx="10" hasCustomPrompt="1"/>
          </p:nvPr>
        </p:nvSpPr>
        <p:spPr>
          <a:xfrm>
            <a:off x="914400" y="609600"/>
            <a:ext cx="7391400" cy="990600"/>
          </a:xfrm>
        </p:spPr>
        <p:txBody>
          <a:bodyPr>
            <a:noAutofit/>
          </a:bodyPr>
          <a:lstStyle>
            <a:lvl1pPr marL="0" indent="0">
              <a:lnSpc>
                <a:spcPts val="3900"/>
              </a:lnSpc>
              <a:spcBef>
                <a:spcPts val="0"/>
              </a:spcBef>
              <a:buNone/>
              <a:defRPr sz="4400" b="1" baseline="0">
                <a:solidFill>
                  <a:schemeClr val="bg1"/>
                </a:solidFill>
                <a:latin typeface="Myriad Pro" pitchFamily="34" charset="0"/>
              </a:defRPr>
            </a:lvl1pPr>
          </a:lstStyle>
          <a:p>
            <a:pPr lvl="0"/>
            <a:r>
              <a:rPr lang="en-US" dirty="0" smtClean="0"/>
              <a:t>INSERT MULI-</a:t>
            </a:r>
          </a:p>
          <a:p>
            <a:pPr lvl="0"/>
            <a:r>
              <a:rPr lang="en-US" dirty="0" smtClean="0"/>
              <a:t>LINE TITLE HERE</a:t>
            </a:r>
          </a:p>
        </p:txBody>
      </p:sp>
      <p:sp>
        <p:nvSpPr>
          <p:cNvPr id="7" name="Content Placeholder 11"/>
          <p:cNvSpPr>
            <a:spLocks noGrp="1"/>
          </p:cNvSpPr>
          <p:nvPr>
            <p:ph sz="quarter" idx="11" hasCustomPrompt="1"/>
          </p:nvPr>
        </p:nvSpPr>
        <p:spPr>
          <a:xfrm>
            <a:off x="914400" y="1752600"/>
            <a:ext cx="7086600" cy="762000"/>
          </a:xfrm>
        </p:spPr>
        <p:txBody>
          <a:bodyPr>
            <a:noAutofit/>
          </a:bodyPr>
          <a:lstStyle>
            <a:lvl1pPr marL="0" indent="0">
              <a:lnSpc>
                <a:spcPts val="2400"/>
              </a:lnSpc>
              <a:spcBef>
                <a:spcPts val="0"/>
              </a:spcBef>
              <a:buNone/>
              <a:defRPr sz="2000" b="1">
                <a:solidFill>
                  <a:schemeClr val="bg1"/>
                </a:solidFill>
              </a:defRPr>
            </a:lvl1pPr>
          </a:lstStyle>
          <a:p>
            <a:pPr lvl="0"/>
            <a:r>
              <a:rPr lang="en-US" dirty="0" smtClean="0"/>
              <a:t>INSERT MULTI-</a:t>
            </a:r>
          </a:p>
          <a:p>
            <a:pPr lvl="0"/>
            <a:r>
              <a:rPr lang="en-US" dirty="0" smtClean="0"/>
              <a:t>LINE SUBTITLE HERE</a:t>
            </a:r>
          </a:p>
        </p:txBody>
      </p:sp>
      <p:sp>
        <p:nvSpPr>
          <p:cNvPr id="8" name="Text Placeholder 13"/>
          <p:cNvSpPr>
            <a:spLocks noGrp="1"/>
          </p:cNvSpPr>
          <p:nvPr>
            <p:ph type="body" sz="quarter" idx="12" hasCustomPrompt="1"/>
          </p:nvPr>
        </p:nvSpPr>
        <p:spPr>
          <a:xfrm>
            <a:off x="914400" y="2438400"/>
            <a:ext cx="7010400" cy="2362200"/>
          </a:xfrm>
        </p:spPr>
        <p:txBody>
          <a:bodyPr>
            <a:normAutofit/>
          </a:bodyPr>
          <a:lstStyle>
            <a:lvl1pPr marL="0" indent="0">
              <a:buNone/>
              <a:defRPr sz="1800" baseline="0">
                <a:solidFill>
                  <a:schemeClr val="bg1"/>
                </a:solidFill>
                <a:latin typeface="Myriad Pro" pitchFamily="34" charset="0"/>
              </a:defRPr>
            </a:lvl1pPr>
          </a:lstStyle>
          <a:p>
            <a:pPr lvl="0"/>
            <a:r>
              <a:rPr lang="en-US" dirty="0" smtClean="0"/>
              <a:t>INSERT ADDITIONAL INFORMATION HERE</a:t>
            </a:r>
            <a:endParaRPr lang="en-US" dirty="0"/>
          </a:p>
        </p:txBody>
      </p:sp>
    </p:spTree>
    <p:extLst>
      <p:ext uri="{BB962C8B-B14F-4D97-AF65-F5344CB8AC3E}">
        <p14:creationId xmlns:p14="http://schemas.microsoft.com/office/powerpoint/2010/main" val="30847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lvl1pPr algn="l">
              <a:defRPr sz="4400" b="1" baseline="0">
                <a:solidFill>
                  <a:schemeClr val="tx2"/>
                </a:solidFill>
                <a:latin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7ACC6D-F3F0-4F4E-A8D9-E5C8A7C64B73}" type="datetimeFigureOut">
              <a:rPr lang="en-US" smtClean="0">
                <a:solidFill>
                  <a:prstClr val="black">
                    <a:tint val="75000"/>
                  </a:prstClr>
                </a:solidFill>
              </a:rPr>
              <a:pPr/>
              <a:t>8/23/2016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637F695-A3F8-4B72-A8F4-38B25CC998A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8037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Slide_Science Textur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1775" y="1491027"/>
            <a:ext cx="8693533" cy="729110"/>
          </a:xfrm>
        </p:spPr>
        <p:txBody>
          <a:bodyPr>
            <a:normAutofit/>
          </a:bodyPr>
          <a:lstStyle>
            <a:lvl1pPr algn="l">
              <a:defRPr sz="4000" b="1">
                <a:solidFill>
                  <a:srgbClr val="003D7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31774" y="2234420"/>
            <a:ext cx="8693533" cy="571832"/>
          </a:xfrm>
        </p:spPr>
        <p:txBody>
          <a:bodyPr>
            <a:normAutofit/>
          </a:bodyPr>
          <a:lstStyle>
            <a:lvl1pPr marL="0" indent="0" algn="l">
              <a:buNone/>
              <a:defRPr sz="2500">
                <a:solidFill>
                  <a:srgbClr val="003D7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20826"/>
            <a:ext cx="2133600" cy="365125"/>
          </a:xfrm>
        </p:spPr>
        <p:txBody>
          <a:bodyPr/>
          <a:lstStyle>
            <a:lvl1pPr>
              <a:defRPr sz="1000">
                <a:solidFill>
                  <a:srgbClr val="9C8678"/>
                </a:solidFill>
              </a:defRPr>
            </a:lvl1pPr>
          </a:lstStyle>
          <a:p>
            <a:fld id="{4553C4AB-E34A-354F-8CDE-943FCEBEB1F2}" type="datetimeFigureOut">
              <a:rPr lang="en-US" smtClean="0"/>
              <a:pPr/>
              <a:t>8/23/2016</a:t>
            </a:fld>
            <a:endParaRPr lang="en-US" dirty="0"/>
          </a:p>
        </p:txBody>
      </p:sp>
      <p:sp>
        <p:nvSpPr>
          <p:cNvPr id="5" name="Footer Placeholder 4"/>
          <p:cNvSpPr>
            <a:spLocks noGrp="1"/>
          </p:cNvSpPr>
          <p:nvPr>
            <p:ph type="ftr" sz="quarter" idx="11"/>
          </p:nvPr>
        </p:nvSpPr>
        <p:spPr>
          <a:xfrm>
            <a:off x="3124200" y="6320826"/>
            <a:ext cx="2895600" cy="365125"/>
          </a:xfrm>
        </p:spPr>
        <p:txBody>
          <a:bodyPr/>
          <a:lstStyle>
            <a:lvl1pPr>
              <a:defRPr sz="1000">
                <a:solidFill>
                  <a:srgbClr val="9C8678"/>
                </a:solidFill>
              </a:defRPr>
            </a:lvl1pPr>
          </a:lstStyle>
          <a:p>
            <a:endParaRPr lang="en-US"/>
          </a:p>
        </p:txBody>
      </p:sp>
      <p:sp>
        <p:nvSpPr>
          <p:cNvPr id="12" name="Text Placeholder 11"/>
          <p:cNvSpPr>
            <a:spLocks noGrp="1"/>
          </p:cNvSpPr>
          <p:nvPr>
            <p:ph type="body" sz="quarter" idx="13"/>
          </p:nvPr>
        </p:nvSpPr>
        <p:spPr>
          <a:xfrm>
            <a:off x="231775" y="3215447"/>
            <a:ext cx="6597640" cy="1944149"/>
          </a:xfrm>
        </p:spPr>
        <p:txBody>
          <a:bodyPr>
            <a:normAutofit/>
          </a:bodyPr>
          <a:lstStyle>
            <a:lvl1pPr marL="0" indent="0">
              <a:buNone/>
              <a:defRPr sz="2000">
                <a:solidFill>
                  <a:srgbClr val="FFFFFF"/>
                </a:solidFill>
              </a:defRPr>
            </a:lvl1pPr>
            <a:lvl2pPr marL="457200" indent="0">
              <a:buNone/>
              <a:defRPr sz="2000">
                <a:solidFill>
                  <a:srgbClr val="FFFFFF"/>
                </a:solidFill>
              </a:defRPr>
            </a:lvl2pPr>
            <a:lvl3pPr marL="914400" indent="0">
              <a:buNone/>
              <a:defRPr sz="2000">
                <a:solidFill>
                  <a:srgbClr val="FFFFFF"/>
                </a:solidFill>
              </a:defRPr>
            </a:lvl3pPr>
            <a:lvl4pPr marL="1371600" indent="0">
              <a:buNone/>
              <a:defRPr sz="2000">
                <a:solidFill>
                  <a:srgbClr val="FFFFFF"/>
                </a:solidFill>
              </a:defRPr>
            </a:lvl4pPr>
            <a:lvl5pPr marL="1828800" indent="0">
              <a:buNone/>
              <a:defRPr sz="2000">
                <a:solidFill>
                  <a:srgbClr val="FFFFFF"/>
                </a:solidFill>
              </a:defRPr>
            </a:lvl5pPr>
          </a:lstStyle>
          <a:p>
            <a:pPr lvl="0"/>
            <a:r>
              <a:rPr lang="en-US" dirty="0" smtClean="0"/>
              <a:t>Click to edit Master text styles</a:t>
            </a:r>
          </a:p>
        </p:txBody>
      </p:sp>
    </p:spTree>
    <p:extLst>
      <p:ext uri="{BB962C8B-B14F-4D97-AF65-F5344CB8AC3E}">
        <p14:creationId xmlns:p14="http://schemas.microsoft.com/office/powerpoint/2010/main" val="12164909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553C4AB-E34A-354F-8CDE-943FCEBEB1F2}" type="datetimeFigureOut">
              <a:rPr lang="en-US" smtClean="0">
                <a:solidFill>
                  <a:prstClr val="black">
                    <a:tint val="75000"/>
                  </a:prstClr>
                </a:solidFill>
              </a:rPr>
              <a:pPr defTabSz="457200"/>
              <a:t>8/23/2016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DC91B2B-8558-1E4B-8886-2054566C95DE}" type="slidenum">
              <a:rPr lang="en-US" smtClean="0">
                <a:solidFill>
                  <a:prstClr val="black">
                    <a:tint val="75000"/>
                  </a:prstClr>
                </a:solidFill>
              </a:rPr>
              <a:pPr defTabSz="457200"/>
              <a:t>‹#›</a:t>
            </a:fld>
            <a:endParaRPr lang="en-US">
              <a:solidFill>
                <a:prstClr val="black">
                  <a:tint val="75000"/>
                </a:prstClr>
              </a:solidFill>
            </a:endParaRP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426509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553C4AB-E34A-354F-8CDE-943FCEBEB1F2}" type="datetimeFigureOut">
              <a:rPr lang="en-US" smtClean="0">
                <a:solidFill>
                  <a:prstClr val="black">
                    <a:tint val="75000"/>
                  </a:prstClr>
                </a:solidFill>
              </a:rPr>
              <a:pPr defTabSz="457200"/>
              <a:t>8/23/2016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DC91B2B-8558-1E4B-8886-2054566C95DE}" type="slidenum">
              <a:rPr lang="en-US" smtClean="0">
                <a:solidFill>
                  <a:prstClr val="black">
                    <a:tint val="75000"/>
                  </a:prstClr>
                </a:solidFill>
              </a:rPr>
              <a:pPr defTabSz="457200"/>
              <a:t>‹#›</a:t>
            </a:fld>
            <a:endParaRPr lang="en-US">
              <a:solidFill>
                <a:prstClr val="black">
                  <a:tint val="75000"/>
                </a:prstClr>
              </a:solidFill>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7622331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24840" y="441960"/>
            <a:ext cx="8077200" cy="1524000"/>
          </a:xfrm>
        </p:spPr>
        <p:txBody>
          <a:bodyPr/>
          <a:lstStyle/>
          <a:p>
            <a:pPr algn="l" eaLnBrk="1" fontAlgn="auto" hangingPunct="1">
              <a:spcAft>
                <a:spcPts val="0"/>
              </a:spcAft>
              <a:defRPr/>
            </a:pPr>
            <a:r>
              <a:rPr lang="en-US" altLang="en-US" dirty="0" smtClean="0">
                <a:solidFill>
                  <a:schemeClr val="bg1"/>
                </a:solidFill>
              </a:rPr>
              <a:t>Lesson 6: </a:t>
            </a:r>
            <a:r>
              <a:rPr lang="en-US" altLang="en-US" dirty="0" smtClean="0">
                <a:solidFill>
                  <a:schemeClr val="bg1"/>
                </a:solidFill>
              </a:rPr>
              <a:t>Holding on to heat</a:t>
            </a:r>
            <a:endParaRPr lang="en-US" altLang="en-US" dirty="0" smtClean="0">
              <a:solidFill>
                <a:schemeClr val="bg1"/>
              </a:solidFill>
            </a:endParaRPr>
          </a:p>
        </p:txBody>
      </p:sp>
      <p:sp>
        <p:nvSpPr>
          <p:cNvPr id="8195" name="Rectangle 3"/>
          <p:cNvSpPr>
            <a:spLocks noGrp="1" noChangeArrowheads="1"/>
          </p:cNvSpPr>
          <p:nvPr>
            <p:ph type="subTitle" idx="1"/>
          </p:nvPr>
        </p:nvSpPr>
        <p:spPr>
          <a:xfrm>
            <a:off x="624840" y="1828800"/>
            <a:ext cx="7391400" cy="1828800"/>
          </a:xfrm>
        </p:spPr>
        <p:txBody>
          <a:bodyPr rtlCol="0">
            <a:normAutofit/>
          </a:bodyPr>
          <a:lstStyle/>
          <a:p>
            <a:pPr algn="l" eaLnBrk="1" fontAlgn="auto" hangingPunct="1">
              <a:lnSpc>
                <a:spcPct val="80000"/>
              </a:lnSpc>
              <a:spcAft>
                <a:spcPts val="0"/>
              </a:spcAft>
              <a:buFont typeface="Arial" pitchFamily="34" charset="0"/>
              <a:buNone/>
              <a:defRPr/>
            </a:pPr>
            <a:r>
              <a:rPr lang="en-US" altLang="en-US" sz="4000" dirty="0" smtClean="0">
                <a:solidFill>
                  <a:schemeClr val="bg1"/>
                </a:solidFill>
              </a:rPr>
              <a:t>Sun’s Effect on Climate</a:t>
            </a:r>
          </a:p>
          <a:p>
            <a:pPr eaLnBrk="1" fontAlgn="auto" hangingPunct="1">
              <a:lnSpc>
                <a:spcPct val="80000"/>
              </a:lnSpc>
              <a:spcAft>
                <a:spcPts val="0"/>
              </a:spcAft>
              <a:buFont typeface="Arial" pitchFamily="34" charset="0"/>
              <a:buNone/>
              <a:defRPr/>
            </a:pPr>
            <a:endParaRPr lang="en-US" altLang="en-US" dirty="0" smtClean="0"/>
          </a:p>
        </p:txBody>
      </p:sp>
    </p:spTree>
    <p:extLst>
      <p:ext uri="{BB962C8B-B14F-4D97-AF65-F5344CB8AC3E}">
        <p14:creationId xmlns:p14="http://schemas.microsoft.com/office/powerpoint/2010/main" val="536137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Investigation 2: Elevation</a:t>
            </a:r>
            <a:endParaRPr lang="en-US" b="1" dirty="0"/>
          </a:p>
        </p:txBody>
      </p:sp>
      <p:sp>
        <p:nvSpPr>
          <p:cNvPr id="3" name="Content Placeholder 2"/>
          <p:cNvSpPr>
            <a:spLocks noGrp="1"/>
          </p:cNvSpPr>
          <p:nvPr>
            <p:ph idx="1"/>
          </p:nvPr>
        </p:nvSpPr>
        <p:spPr>
          <a:xfrm>
            <a:off x="457200" y="1600200"/>
            <a:ext cx="8229600" cy="2057400"/>
          </a:xfrm>
        </p:spPr>
        <p:txBody>
          <a:bodyPr/>
          <a:lstStyle/>
          <a:p>
            <a:pPr marL="0" indent="0">
              <a:buNone/>
            </a:pPr>
            <a:r>
              <a:rPr lang="en-US" sz="3600" i="1" dirty="0"/>
              <a:t>Why might a place at higher elevation have different temperatures </a:t>
            </a:r>
            <a:r>
              <a:rPr lang="en-US" sz="3600" i="1" dirty="0" smtClean="0"/>
              <a:t>than </a:t>
            </a:r>
            <a:r>
              <a:rPr lang="en-US" sz="3600" i="1" dirty="0"/>
              <a:t>a place at a lower </a:t>
            </a:r>
            <a:r>
              <a:rPr lang="en-US" sz="3600" i="1" dirty="0" smtClean="0"/>
              <a:t>elevation?</a:t>
            </a:r>
            <a:endParaRPr lang="en-US" sz="3600" i="1" dirty="0"/>
          </a:p>
        </p:txBody>
      </p:sp>
    </p:spTree>
    <p:extLst>
      <p:ext uri="{BB962C8B-B14F-4D97-AF65-F5344CB8AC3E}">
        <p14:creationId xmlns:p14="http://schemas.microsoft.com/office/powerpoint/2010/main" val="3132405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2: Elevation</a:t>
            </a:r>
            <a:endParaRPr lang="en-US" dirty="0"/>
          </a:p>
        </p:txBody>
      </p:sp>
      <p:sp>
        <p:nvSpPr>
          <p:cNvPr id="3" name="Content Placeholder 2"/>
          <p:cNvSpPr>
            <a:spLocks noGrp="1"/>
          </p:cNvSpPr>
          <p:nvPr>
            <p:ph idx="1"/>
          </p:nvPr>
        </p:nvSpPr>
        <p:spPr>
          <a:xfrm>
            <a:off x="472440" y="1234440"/>
            <a:ext cx="8229600" cy="4678680"/>
          </a:xfrm>
        </p:spPr>
        <p:txBody>
          <a:bodyPr>
            <a:noAutofit/>
          </a:bodyPr>
          <a:lstStyle/>
          <a:p>
            <a:pPr marL="0" indent="0">
              <a:spcAft>
                <a:spcPts val="1200"/>
              </a:spcAft>
              <a:buNone/>
            </a:pPr>
            <a:r>
              <a:rPr lang="en-US" sz="2800" u="sng" dirty="0" smtClean="0"/>
              <a:t>Instructions</a:t>
            </a:r>
            <a:endParaRPr lang="en-US" sz="2800" dirty="0" smtClean="0"/>
          </a:p>
          <a:p>
            <a:pPr>
              <a:spcAft>
                <a:spcPts val="1200"/>
              </a:spcAft>
            </a:pPr>
            <a:r>
              <a:rPr lang="en-US" sz="2800" dirty="0" smtClean="0"/>
              <a:t>Read </a:t>
            </a:r>
            <a:r>
              <a:rPr lang="en-US" sz="2800" dirty="0"/>
              <a:t>the story, </a:t>
            </a:r>
            <a:r>
              <a:rPr lang="en-US" sz="2800" i="1" dirty="0"/>
              <a:t>Climb to Cold</a:t>
            </a:r>
            <a:r>
              <a:rPr lang="en-US" sz="2800" dirty="0"/>
              <a:t>. </a:t>
            </a:r>
            <a:endParaRPr lang="en-US" sz="2800" dirty="0" smtClean="0"/>
          </a:p>
          <a:p>
            <a:pPr>
              <a:spcAft>
                <a:spcPts val="1200"/>
              </a:spcAft>
            </a:pPr>
            <a:r>
              <a:rPr lang="en-US" sz="2800" dirty="0" smtClean="0"/>
              <a:t>Complete </a:t>
            </a:r>
            <a:r>
              <a:rPr lang="en-US" sz="2800" dirty="0"/>
              <a:t>the data table below each time the team in the story takes an elevation and temperature measurement. </a:t>
            </a:r>
            <a:endParaRPr lang="en-US" sz="2800" dirty="0" smtClean="0"/>
          </a:p>
          <a:p>
            <a:pPr>
              <a:spcAft>
                <a:spcPts val="1200"/>
              </a:spcAft>
            </a:pPr>
            <a:r>
              <a:rPr lang="en-US" sz="2800" dirty="0" smtClean="0"/>
              <a:t>When </a:t>
            </a:r>
            <a:r>
              <a:rPr lang="en-US" sz="2800" dirty="0"/>
              <a:t>you complete the story, plot each location’s elevation and temperature on the elevation profile below. </a:t>
            </a:r>
            <a:endParaRPr lang="en-US" sz="2800" dirty="0" smtClean="0"/>
          </a:p>
          <a:p>
            <a:pPr>
              <a:spcAft>
                <a:spcPts val="1200"/>
              </a:spcAft>
            </a:pPr>
            <a:r>
              <a:rPr lang="en-US" sz="2800" i="1" dirty="0" smtClean="0"/>
              <a:t>Not </a:t>
            </a:r>
            <a:r>
              <a:rPr lang="en-US" sz="2800" i="1" dirty="0"/>
              <a:t>all locations will have temperatures, but you can still plot their </a:t>
            </a:r>
            <a:r>
              <a:rPr lang="en-US" sz="2800" i="1" dirty="0" smtClean="0"/>
              <a:t>elevation.</a:t>
            </a:r>
            <a:endParaRPr lang="en-US" sz="2800" dirty="0"/>
          </a:p>
        </p:txBody>
      </p:sp>
    </p:spTree>
    <p:extLst>
      <p:ext uri="{BB962C8B-B14F-4D97-AF65-F5344CB8AC3E}">
        <p14:creationId xmlns:p14="http://schemas.microsoft.com/office/powerpoint/2010/main" val="4089278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elevation profile?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1905000"/>
            <a:ext cx="8663866" cy="3733800"/>
          </a:xfrm>
          <a:prstGeom prst="rect">
            <a:avLst/>
          </a:prstGeom>
        </p:spPr>
      </p:pic>
      <p:sp>
        <p:nvSpPr>
          <p:cNvPr id="6" name="TextBox 5"/>
          <p:cNvSpPr txBox="1"/>
          <p:nvPr/>
        </p:nvSpPr>
        <p:spPr>
          <a:xfrm>
            <a:off x="7086600" y="6477000"/>
            <a:ext cx="1992853" cy="230832"/>
          </a:xfrm>
          <a:prstGeom prst="rect">
            <a:avLst/>
          </a:prstGeom>
          <a:noFill/>
        </p:spPr>
        <p:txBody>
          <a:bodyPr wrap="none" rtlCol="0">
            <a:spAutoFit/>
          </a:bodyPr>
          <a:lstStyle/>
          <a:p>
            <a:r>
              <a:rPr lang="en-US" sz="900" dirty="0" smtClean="0"/>
              <a:t>Image credit: National Park Service</a:t>
            </a:r>
            <a:endParaRPr lang="en-US" sz="900" dirty="0"/>
          </a:p>
        </p:txBody>
      </p:sp>
    </p:spTree>
    <p:extLst>
      <p:ext uri="{BB962C8B-B14F-4D97-AF65-F5344CB8AC3E}">
        <p14:creationId xmlns:p14="http://schemas.microsoft.com/office/powerpoint/2010/main" val="1526278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a:noFill/>
          <a:ln>
            <a:noFill/>
          </a:ln>
        </p:spPr>
        <p:txBody>
          <a:bodyPr>
            <a:normAutofit/>
          </a:bodyPr>
          <a:lstStyle/>
          <a:p>
            <a:r>
              <a:rPr lang="en-US" b="1" dirty="0"/>
              <a:t>Investigation </a:t>
            </a:r>
            <a:r>
              <a:rPr lang="en-US" b="1" dirty="0" smtClean="0"/>
              <a:t>2: Elevation</a:t>
            </a:r>
            <a:endParaRPr lang="en-US" dirty="0"/>
          </a:p>
        </p:txBody>
      </p:sp>
      <p:sp>
        <p:nvSpPr>
          <p:cNvPr id="3" name="Content Placeholder 2"/>
          <p:cNvSpPr>
            <a:spLocks noGrp="1"/>
          </p:cNvSpPr>
          <p:nvPr>
            <p:ph idx="1"/>
          </p:nvPr>
        </p:nvSpPr>
        <p:spPr>
          <a:xfrm>
            <a:off x="381000" y="1676400"/>
            <a:ext cx="8229600" cy="3200400"/>
          </a:xfrm>
        </p:spPr>
        <p:txBody>
          <a:bodyPr/>
          <a:lstStyle/>
          <a:p>
            <a:pPr marL="0" indent="0">
              <a:buNone/>
            </a:pPr>
            <a:r>
              <a:rPr lang="en-US" sz="3200" dirty="0" smtClean="0"/>
              <a:t>How does this investigation help us answer our lesson focus question?</a:t>
            </a:r>
            <a:endParaRPr lang="en-US" sz="3200" dirty="0"/>
          </a:p>
          <a:p>
            <a:pPr marL="0" indent="0">
              <a:buNone/>
            </a:pPr>
            <a:r>
              <a:rPr lang="en-US" sz="3200" b="1" i="1" dirty="0" smtClean="0"/>
              <a:t>	How </a:t>
            </a:r>
            <a:r>
              <a:rPr lang="en-US" sz="3200" b="1" i="1" dirty="0"/>
              <a:t>does being near the ocean or at </a:t>
            </a:r>
            <a:r>
              <a:rPr lang="en-US" sz="3200" b="1" i="1" dirty="0" smtClean="0"/>
              <a:t>	higher </a:t>
            </a:r>
            <a:r>
              <a:rPr lang="en-US" sz="3200" b="1" i="1" dirty="0"/>
              <a:t>elevation affect air temperature</a:t>
            </a:r>
            <a:r>
              <a:rPr lang="en-US" sz="3200" b="1" i="1" dirty="0" smtClean="0"/>
              <a:t>?</a:t>
            </a:r>
          </a:p>
          <a:p>
            <a:pPr marL="0" indent="0">
              <a:buNone/>
            </a:pPr>
            <a:endParaRPr lang="en-US" sz="3200" b="1" i="1" dirty="0"/>
          </a:p>
          <a:p>
            <a:endParaRPr lang="en-US" sz="3200" dirty="0" smtClean="0"/>
          </a:p>
          <a:p>
            <a:endParaRPr lang="en-US" sz="3200" dirty="0"/>
          </a:p>
          <a:p>
            <a:endParaRPr lang="en-US" sz="3200" dirty="0"/>
          </a:p>
        </p:txBody>
      </p:sp>
    </p:spTree>
    <p:extLst>
      <p:ext uri="{BB962C8B-B14F-4D97-AF65-F5344CB8AC3E}">
        <p14:creationId xmlns:p14="http://schemas.microsoft.com/office/powerpoint/2010/main" val="19142046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Connecting Oceans, Elevation, and Latitude</a:t>
            </a:r>
            <a:endParaRPr lang="en-US" b="1" dirty="0"/>
          </a:p>
        </p:txBody>
      </p:sp>
      <p:sp>
        <p:nvSpPr>
          <p:cNvPr id="3" name="Content Placeholder 2"/>
          <p:cNvSpPr>
            <a:spLocks noGrp="1"/>
          </p:cNvSpPr>
          <p:nvPr>
            <p:ph idx="1"/>
          </p:nvPr>
        </p:nvSpPr>
        <p:spPr/>
        <p:txBody>
          <a:bodyPr/>
          <a:lstStyle/>
          <a:p>
            <a:pPr marL="0" indent="0">
              <a:buNone/>
            </a:pPr>
            <a:r>
              <a:rPr lang="en-US" sz="3600" b="1" i="1" dirty="0"/>
              <a:t>How do you think this investigation might connect to the line graphs we drew </a:t>
            </a:r>
            <a:r>
              <a:rPr lang="en-US" sz="3600" b="1" i="1" dirty="0" smtClean="0"/>
              <a:t>yesterday?</a:t>
            </a:r>
            <a:endParaRPr lang="en-US" sz="3600" b="1" i="1" dirty="0"/>
          </a:p>
        </p:txBody>
      </p:sp>
    </p:spTree>
    <p:extLst>
      <p:ext uri="{BB962C8B-B14F-4D97-AF65-F5344CB8AC3E}">
        <p14:creationId xmlns:p14="http://schemas.microsoft.com/office/powerpoint/2010/main" val="151188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Using Evidence</a:t>
            </a:r>
            <a:endParaRPr lang="en-US" b="1" dirty="0"/>
          </a:p>
        </p:txBody>
      </p:sp>
      <p:sp>
        <p:nvSpPr>
          <p:cNvPr id="3" name="Content Placeholder 2"/>
          <p:cNvSpPr>
            <a:spLocks noGrp="1"/>
          </p:cNvSpPr>
          <p:nvPr>
            <p:ph idx="1"/>
          </p:nvPr>
        </p:nvSpPr>
        <p:spPr>
          <a:xfrm>
            <a:off x="266700" y="1287780"/>
            <a:ext cx="4343400" cy="1295400"/>
          </a:xfrm>
        </p:spPr>
        <p:txBody>
          <a:bodyPr>
            <a:noAutofit/>
          </a:bodyPr>
          <a:lstStyle/>
          <a:p>
            <a:pPr marL="0" indent="0">
              <a:buNone/>
            </a:pPr>
            <a:r>
              <a:rPr lang="en-US" sz="2400" u="sng" dirty="0" smtClean="0"/>
              <a:t>Explain</a:t>
            </a:r>
            <a:r>
              <a:rPr lang="en-US" sz="2400" dirty="0" smtClean="0"/>
              <a:t>: </a:t>
            </a:r>
            <a:endParaRPr lang="en-US" sz="2400" dirty="0" smtClean="0"/>
          </a:p>
          <a:p>
            <a:pPr marL="0" indent="0">
              <a:buNone/>
            </a:pPr>
            <a:r>
              <a:rPr lang="en-US" sz="2400" dirty="0" smtClean="0"/>
              <a:t>Why </a:t>
            </a:r>
            <a:r>
              <a:rPr lang="en-US" sz="2400" dirty="0" smtClean="0"/>
              <a:t>are the average temperatures different in three cities at the same latitude?</a:t>
            </a:r>
            <a:endParaRPr lang="en-US" sz="2400" dirty="0"/>
          </a:p>
        </p:txBody>
      </p:sp>
      <p:sp>
        <p:nvSpPr>
          <p:cNvPr id="4" name="Oval 3"/>
          <p:cNvSpPr/>
          <p:nvPr/>
        </p:nvSpPr>
        <p:spPr>
          <a:xfrm>
            <a:off x="457200" y="2968228"/>
            <a:ext cx="3855720" cy="29753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152801" y="2952988"/>
            <a:ext cx="3642360" cy="3124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txBox="1">
            <a:spLocks/>
          </p:cNvSpPr>
          <p:nvPr/>
        </p:nvSpPr>
        <p:spPr bwMode="auto">
          <a:xfrm>
            <a:off x="4876800" y="1211580"/>
            <a:ext cx="3962400" cy="1120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u="sng" dirty="0" smtClean="0"/>
              <a:t>Evidence</a:t>
            </a:r>
            <a:r>
              <a:rPr lang="en-US" dirty="0" smtClean="0"/>
              <a:t>: </a:t>
            </a:r>
            <a:endParaRPr lang="en-US" dirty="0" smtClean="0"/>
          </a:p>
          <a:p>
            <a:pPr marL="0" indent="0">
              <a:buNone/>
            </a:pPr>
            <a:r>
              <a:rPr lang="en-US" dirty="0" smtClean="0"/>
              <a:t>What evidence </a:t>
            </a:r>
            <a:r>
              <a:rPr lang="en-US" dirty="0" smtClean="0"/>
              <a:t>from Investigations 1 and </a:t>
            </a:r>
            <a:r>
              <a:rPr lang="en-US" dirty="0" smtClean="0"/>
              <a:t>2 will support your explanation?</a:t>
            </a:r>
            <a:endParaRPr lang="en-US" dirty="0"/>
          </a:p>
        </p:txBody>
      </p:sp>
      <p:sp>
        <p:nvSpPr>
          <p:cNvPr id="7" name="TextBox 6"/>
          <p:cNvSpPr txBox="1"/>
          <p:nvPr/>
        </p:nvSpPr>
        <p:spPr>
          <a:xfrm>
            <a:off x="266700" y="5839746"/>
            <a:ext cx="8458200" cy="584775"/>
          </a:xfrm>
          <a:prstGeom prst="rect">
            <a:avLst/>
          </a:prstGeom>
          <a:noFill/>
        </p:spPr>
        <p:txBody>
          <a:bodyPr wrap="square" rtlCol="0">
            <a:spAutoFit/>
          </a:bodyPr>
          <a:lstStyle/>
          <a:p>
            <a:r>
              <a:rPr lang="en-US" sz="3200" dirty="0" smtClean="0"/>
              <a:t>Be prepared to share your ideas!</a:t>
            </a:r>
            <a:endParaRPr lang="en-US" sz="3200" dirty="0"/>
          </a:p>
        </p:txBody>
      </p:sp>
      <p:sp>
        <p:nvSpPr>
          <p:cNvPr id="8" name="Rectangle 7"/>
          <p:cNvSpPr/>
          <p:nvPr/>
        </p:nvSpPr>
        <p:spPr>
          <a:xfrm>
            <a:off x="1815369" y="2998708"/>
            <a:ext cx="1522191" cy="461665"/>
          </a:xfrm>
          <a:prstGeom prst="rect">
            <a:avLst/>
          </a:prstGeom>
        </p:spPr>
        <p:txBody>
          <a:bodyPr wrap="square">
            <a:spAutoFit/>
          </a:bodyPr>
          <a:lstStyle/>
          <a:p>
            <a:r>
              <a:rPr lang="en-US" sz="2400" dirty="0"/>
              <a:t>Explain:</a:t>
            </a:r>
            <a:r>
              <a:rPr lang="en-US" dirty="0"/>
              <a:t> </a:t>
            </a:r>
          </a:p>
        </p:txBody>
      </p:sp>
      <p:sp>
        <p:nvSpPr>
          <p:cNvPr id="9" name="Rectangle 8"/>
          <p:cNvSpPr/>
          <p:nvPr/>
        </p:nvSpPr>
        <p:spPr>
          <a:xfrm>
            <a:off x="6221283" y="2968228"/>
            <a:ext cx="1505397" cy="461665"/>
          </a:xfrm>
          <a:prstGeom prst="rect">
            <a:avLst/>
          </a:prstGeom>
        </p:spPr>
        <p:txBody>
          <a:bodyPr wrap="square">
            <a:spAutoFit/>
          </a:bodyPr>
          <a:lstStyle/>
          <a:p>
            <a:r>
              <a:rPr lang="en-US" sz="2400" dirty="0"/>
              <a:t>Evidence: </a:t>
            </a:r>
          </a:p>
        </p:txBody>
      </p:sp>
    </p:spTree>
    <p:extLst>
      <p:ext uri="{BB962C8B-B14F-4D97-AF65-F5344CB8AC3E}">
        <p14:creationId xmlns:p14="http://schemas.microsoft.com/office/powerpoint/2010/main" val="1290077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990600"/>
          </a:xfrm>
        </p:spPr>
        <p:txBody>
          <a:bodyPr/>
          <a:lstStyle/>
          <a:p>
            <a:r>
              <a:rPr lang="en-US" b="1" dirty="0" smtClean="0"/>
              <a:t>Lesson Summary: Science Idea #1</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22466781"/>
              </p:ext>
            </p:extLst>
          </p:nvPr>
        </p:nvGraphicFramePr>
        <p:xfrm>
          <a:off x="381000" y="1697904"/>
          <a:ext cx="7924800" cy="4626696"/>
        </p:xfrm>
        <a:graphic>
          <a:graphicData uri="http://schemas.openxmlformats.org/drawingml/2006/table">
            <a:tbl>
              <a:tblPr>
                <a:tableStyleId>{5C22544A-7EE6-4342-B048-85BDC9FD1C3A}</a:tableStyleId>
              </a:tblPr>
              <a:tblGrid>
                <a:gridCol w="7924800"/>
              </a:tblGrid>
              <a:tr h="1755743">
                <a:tc>
                  <a:txBody>
                    <a:bodyPr/>
                    <a:lstStyle/>
                    <a:p>
                      <a:pPr marL="514350" marR="0" lvl="0" indent="-514350" algn="l">
                        <a:spcBef>
                          <a:spcPts val="0"/>
                        </a:spcBef>
                        <a:spcAft>
                          <a:spcPts val="0"/>
                        </a:spcAft>
                        <a:buFont typeface="+mj-lt"/>
                        <a:buAutoNum type="arabicPeriod"/>
                      </a:pPr>
                      <a:r>
                        <a:rPr lang="en-US" sz="2800" dirty="0" smtClean="0">
                          <a:effectLst/>
                          <a:latin typeface="+mj-lt"/>
                        </a:rPr>
                        <a:t>The </a:t>
                      </a:r>
                      <a:r>
                        <a:rPr lang="en-US" sz="2800" dirty="0">
                          <a:effectLst/>
                          <a:latin typeface="+mj-lt"/>
                        </a:rPr>
                        <a:t>Sun’s energy hits Earth at different angles. It is more direct close to the equator and less direct closer to the poles. </a:t>
                      </a:r>
                      <a:r>
                        <a:rPr lang="en-US" sz="2800" dirty="0" smtClean="0">
                          <a:effectLst/>
                          <a:latin typeface="+mj-lt"/>
                        </a:rPr>
                        <a:t>Places </a:t>
                      </a:r>
                      <a:r>
                        <a:rPr lang="en-US" sz="2800" dirty="0">
                          <a:effectLst/>
                          <a:latin typeface="+mj-lt"/>
                        </a:rPr>
                        <a:t>that receive </a:t>
                      </a:r>
                      <a:r>
                        <a:rPr lang="en-US" sz="2800" dirty="0" smtClean="0">
                          <a:effectLst/>
                          <a:latin typeface="+mj-lt"/>
                        </a:rPr>
                        <a:t>more-direct </a:t>
                      </a:r>
                      <a:r>
                        <a:rPr lang="en-US" sz="2800" dirty="0">
                          <a:effectLst/>
                          <a:latin typeface="+mj-lt"/>
                        </a:rPr>
                        <a:t>sunlight are warmer than places that received </a:t>
                      </a:r>
                      <a:r>
                        <a:rPr lang="en-US" sz="2800" dirty="0" smtClean="0">
                          <a:effectLst/>
                          <a:latin typeface="+mj-lt"/>
                        </a:rPr>
                        <a:t>less-direct </a:t>
                      </a:r>
                      <a:r>
                        <a:rPr lang="en-US" sz="2800" dirty="0">
                          <a:effectLst/>
                          <a:latin typeface="+mj-lt"/>
                        </a:rPr>
                        <a:t>sunlight</a:t>
                      </a:r>
                      <a:r>
                        <a:rPr lang="en-US" sz="2800" dirty="0" smtClean="0">
                          <a:effectLst/>
                          <a:latin typeface="+mj-lt"/>
                        </a:rPr>
                        <a:t>.</a:t>
                      </a:r>
                      <a:endParaRPr lang="en-US" sz="2800" dirty="0">
                        <a:effectLst/>
                        <a:latin typeface="+mj-lt"/>
                      </a:endParaRPr>
                    </a:p>
                  </a:txBody>
                  <a:tcPr marL="114300" marR="114300" marT="0" marB="0">
                    <a:noFill/>
                  </a:tcPr>
                </a:tc>
              </a:tr>
              <a:tr h="2493096">
                <a:tc>
                  <a:txBody>
                    <a:bodyPr/>
                    <a:lstStyle/>
                    <a:p>
                      <a:pPr marL="0" marR="0" lvl="0" indent="0" algn="l">
                        <a:spcBef>
                          <a:spcPts val="0"/>
                        </a:spcBef>
                        <a:spcAft>
                          <a:spcPts val="0"/>
                        </a:spcAft>
                        <a:buFont typeface="+mj-lt"/>
                        <a:buNone/>
                      </a:pPr>
                      <a:endParaRPr lang="en-US" sz="2800" dirty="0">
                        <a:effectLst/>
                        <a:latin typeface="+mj-lt"/>
                      </a:endParaRPr>
                    </a:p>
                  </a:txBody>
                  <a:tcPr marL="114300" marR="114300" marT="0" marB="0">
                    <a:noFill/>
                  </a:tcPr>
                </a:tc>
              </a:tr>
            </a:tbl>
          </a:graphicData>
        </a:graphic>
      </p:graphicFrame>
    </p:spTree>
    <p:extLst>
      <p:ext uri="{BB962C8B-B14F-4D97-AF65-F5344CB8AC3E}">
        <p14:creationId xmlns:p14="http://schemas.microsoft.com/office/powerpoint/2010/main" val="1637956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990600"/>
          </a:xfrm>
        </p:spPr>
        <p:txBody>
          <a:bodyPr/>
          <a:lstStyle/>
          <a:p>
            <a:r>
              <a:rPr lang="en-US" b="1" dirty="0" smtClean="0"/>
              <a:t>Lesson Summary: Science </a:t>
            </a:r>
            <a:r>
              <a:rPr lang="en-US" b="1" dirty="0"/>
              <a:t>Idea </a:t>
            </a:r>
            <a:r>
              <a:rPr lang="en-US" b="1" dirty="0" smtClean="0"/>
              <a:t>#2</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45198307"/>
              </p:ext>
            </p:extLst>
          </p:nvPr>
        </p:nvGraphicFramePr>
        <p:xfrm>
          <a:off x="304800" y="1676400"/>
          <a:ext cx="8610600" cy="3810000"/>
        </p:xfrm>
        <a:graphic>
          <a:graphicData uri="http://schemas.openxmlformats.org/drawingml/2006/table">
            <a:tbl>
              <a:tblPr>
                <a:tableStyleId>{5C22544A-7EE6-4342-B048-85BDC9FD1C3A}</a:tableStyleId>
              </a:tblPr>
              <a:tblGrid>
                <a:gridCol w="8610600"/>
              </a:tblGrid>
              <a:tr h="3810000">
                <a:tc>
                  <a:txBody>
                    <a:bodyPr/>
                    <a:lstStyle/>
                    <a:p>
                      <a:pPr marL="514350" marR="0" lvl="0" indent="-514350" algn="l">
                        <a:spcBef>
                          <a:spcPts val="0"/>
                        </a:spcBef>
                        <a:spcAft>
                          <a:spcPts val="0"/>
                        </a:spcAft>
                        <a:buFont typeface="+mj-lt"/>
                        <a:buAutoNum type="arabicPeriod" startAt="2"/>
                      </a:pPr>
                      <a:r>
                        <a:rPr lang="en-US" sz="2800" dirty="0" smtClean="0">
                          <a:effectLst/>
                          <a:latin typeface="+mj-lt"/>
                        </a:rPr>
                        <a:t>Earth </a:t>
                      </a:r>
                      <a:r>
                        <a:rPr lang="en-US" sz="2800" dirty="0">
                          <a:effectLst/>
                          <a:latin typeface="+mj-lt"/>
                        </a:rPr>
                        <a:t>is tilted, which changes where direct sunlight is on Earth depending on the time of year. When the Northern Hemisphere receives the </a:t>
                      </a:r>
                      <a:r>
                        <a:rPr lang="en-US" sz="2800" dirty="0" smtClean="0">
                          <a:effectLst/>
                          <a:latin typeface="+mj-lt"/>
                        </a:rPr>
                        <a:t>most-direct </a:t>
                      </a:r>
                      <a:r>
                        <a:rPr lang="en-US" sz="2800" dirty="0">
                          <a:effectLst/>
                          <a:latin typeface="+mj-lt"/>
                        </a:rPr>
                        <a:t>rays, it is summer. When the Northern Hemisphere receives </a:t>
                      </a:r>
                      <a:r>
                        <a:rPr lang="en-US" sz="2800" dirty="0" smtClean="0">
                          <a:effectLst/>
                          <a:latin typeface="+mj-lt"/>
                        </a:rPr>
                        <a:t>less-direct </a:t>
                      </a:r>
                      <a:r>
                        <a:rPr lang="en-US" sz="2800" dirty="0">
                          <a:effectLst/>
                          <a:latin typeface="+mj-lt"/>
                        </a:rPr>
                        <a:t>rays, it is winter. The Southern Hemisphere has opposite seasons. </a:t>
                      </a:r>
                    </a:p>
                  </a:txBody>
                  <a:tcPr marL="114300" marR="114300" marT="0" marB="0">
                    <a:noFill/>
                  </a:tcPr>
                </a:tc>
              </a:tr>
            </a:tbl>
          </a:graphicData>
        </a:graphic>
      </p:graphicFrame>
    </p:spTree>
    <p:extLst>
      <p:ext uri="{BB962C8B-B14F-4D97-AF65-F5344CB8AC3E}">
        <p14:creationId xmlns:p14="http://schemas.microsoft.com/office/powerpoint/2010/main" val="21045266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990600"/>
          </a:xfrm>
        </p:spPr>
        <p:txBody>
          <a:bodyPr/>
          <a:lstStyle/>
          <a:p>
            <a:r>
              <a:rPr lang="en-US" b="1" dirty="0" smtClean="0"/>
              <a:t>Lesson Summary: Science Idea #3</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62925613"/>
              </p:ext>
            </p:extLst>
          </p:nvPr>
        </p:nvGraphicFramePr>
        <p:xfrm>
          <a:off x="152400" y="1524000"/>
          <a:ext cx="8839200" cy="4846320"/>
        </p:xfrm>
        <a:graphic>
          <a:graphicData uri="http://schemas.openxmlformats.org/drawingml/2006/table">
            <a:tbl>
              <a:tblPr>
                <a:tableStyleId>{5C22544A-7EE6-4342-B048-85BDC9FD1C3A}</a:tableStyleId>
              </a:tblPr>
              <a:tblGrid>
                <a:gridCol w="8839200"/>
              </a:tblGrid>
              <a:tr h="4648200">
                <a:tc>
                  <a:txBody>
                    <a:bodyPr/>
                    <a:lstStyle/>
                    <a:p>
                      <a:pPr marL="457200" marR="0" lvl="0" indent="-457200" algn="l">
                        <a:spcBef>
                          <a:spcPts val="0"/>
                        </a:spcBef>
                        <a:spcAft>
                          <a:spcPts val="1800"/>
                        </a:spcAft>
                        <a:buFont typeface="+mj-lt"/>
                        <a:buAutoNum type="arabicPeriod" startAt="3"/>
                      </a:pPr>
                      <a:r>
                        <a:rPr lang="en-US" sz="3200" dirty="0" smtClean="0">
                          <a:effectLst/>
                        </a:rPr>
                        <a:t>Nearness </a:t>
                      </a:r>
                      <a:r>
                        <a:rPr lang="en-US" sz="3200" dirty="0">
                          <a:effectLst/>
                        </a:rPr>
                        <a:t>to oceans or </a:t>
                      </a:r>
                      <a:r>
                        <a:rPr lang="en-US" sz="3200" dirty="0" smtClean="0">
                          <a:effectLst/>
                        </a:rPr>
                        <a:t>higher</a:t>
                      </a:r>
                      <a:r>
                        <a:rPr lang="en-US" sz="3200" baseline="0" dirty="0" smtClean="0">
                          <a:effectLst/>
                        </a:rPr>
                        <a:t> </a:t>
                      </a:r>
                      <a:r>
                        <a:rPr lang="en-US" sz="3200" dirty="0" smtClean="0">
                          <a:effectLst/>
                        </a:rPr>
                        <a:t>elevation can </a:t>
                      </a:r>
                      <a:r>
                        <a:rPr lang="en-US" sz="3200" dirty="0">
                          <a:effectLst/>
                        </a:rPr>
                        <a:t>influence regional </a:t>
                      </a:r>
                      <a:r>
                        <a:rPr lang="en-US" sz="3200" dirty="0" smtClean="0">
                          <a:effectLst/>
                        </a:rPr>
                        <a:t>temperatures. </a:t>
                      </a:r>
                    </a:p>
                    <a:p>
                      <a:pPr marL="457200" marR="0" lvl="1" indent="0" algn="l">
                        <a:spcBef>
                          <a:spcPts val="0"/>
                        </a:spcBef>
                        <a:spcAft>
                          <a:spcPts val="1800"/>
                        </a:spcAft>
                        <a:buFont typeface="+mj-lt"/>
                        <a:buNone/>
                      </a:pPr>
                      <a:r>
                        <a:rPr lang="en-US" sz="3200" dirty="0" smtClean="0">
                          <a:effectLst/>
                        </a:rPr>
                        <a:t>Water </a:t>
                      </a:r>
                      <a:r>
                        <a:rPr lang="en-US" sz="3200" dirty="0">
                          <a:effectLst/>
                        </a:rPr>
                        <a:t>absorbs and releases heat more slowly, which causes </a:t>
                      </a:r>
                      <a:r>
                        <a:rPr lang="en-US" sz="3200" dirty="0" smtClean="0">
                          <a:effectLst/>
                        </a:rPr>
                        <a:t>more-moderate </a:t>
                      </a:r>
                      <a:r>
                        <a:rPr lang="en-US" sz="3200" dirty="0">
                          <a:effectLst/>
                        </a:rPr>
                        <a:t>air temperatures close to oceans. Land heats and cools more rapidly, which cause </a:t>
                      </a:r>
                      <a:r>
                        <a:rPr lang="en-US" sz="3200" dirty="0" smtClean="0">
                          <a:effectLst/>
                        </a:rPr>
                        <a:t>more-extreme </a:t>
                      </a:r>
                      <a:r>
                        <a:rPr lang="en-US" sz="3200" dirty="0">
                          <a:effectLst/>
                        </a:rPr>
                        <a:t>fluctuations in </a:t>
                      </a:r>
                      <a:r>
                        <a:rPr lang="en-US" sz="3200" dirty="0" smtClean="0">
                          <a:effectLst/>
                        </a:rPr>
                        <a:t>temperatures. </a:t>
                      </a:r>
                    </a:p>
                    <a:p>
                      <a:pPr marL="457200" marR="0" lvl="1" indent="0" algn="l">
                        <a:spcBef>
                          <a:spcPts val="0"/>
                        </a:spcBef>
                        <a:spcAft>
                          <a:spcPts val="1800"/>
                        </a:spcAft>
                        <a:buFont typeface="+mj-lt"/>
                        <a:buNone/>
                      </a:pPr>
                      <a:r>
                        <a:rPr lang="en-US" sz="3200" dirty="0" smtClean="0">
                          <a:effectLst/>
                        </a:rPr>
                        <a:t>And </a:t>
                      </a:r>
                      <a:r>
                        <a:rPr lang="en-US" sz="3200" dirty="0">
                          <a:effectLst/>
                        </a:rPr>
                        <a:t>as we get higher in elevation, temperatures typically get cooler</a:t>
                      </a:r>
                      <a:r>
                        <a:rPr lang="en-US" sz="2800" dirty="0">
                          <a:effectLst/>
                        </a:rPr>
                        <a:t>.</a:t>
                      </a:r>
                      <a:endParaRPr lang="en-US" sz="2800" dirty="0">
                        <a:effectLst/>
                        <a:latin typeface="Times New Roman"/>
                        <a:ea typeface="Times New Roman"/>
                      </a:endParaRPr>
                    </a:p>
                  </a:txBody>
                  <a:tcPr marL="114300" marR="114300" marT="0" marB="0">
                    <a:noFill/>
                  </a:tcPr>
                </a:tc>
              </a:tr>
            </a:tbl>
          </a:graphicData>
        </a:graphic>
      </p:graphicFrame>
    </p:spTree>
    <p:extLst>
      <p:ext uri="{BB962C8B-B14F-4D97-AF65-F5344CB8AC3E}">
        <p14:creationId xmlns:p14="http://schemas.microsoft.com/office/powerpoint/2010/main" val="2694347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Link to last lesson</a:t>
            </a:r>
          </a:p>
        </p:txBody>
      </p:sp>
      <p:sp>
        <p:nvSpPr>
          <p:cNvPr id="3" name="Content Placeholder 2"/>
          <p:cNvSpPr>
            <a:spLocks noGrp="1"/>
          </p:cNvSpPr>
          <p:nvPr>
            <p:ph idx="1"/>
          </p:nvPr>
        </p:nvSpPr>
        <p:spPr>
          <a:xfrm>
            <a:off x="457200" y="1752600"/>
            <a:ext cx="8229600" cy="2286000"/>
          </a:xfrm>
        </p:spPr>
        <p:txBody>
          <a:bodyPr/>
          <a:lstStyle/>
          <a:p>
            <a:pPr marL="0" indent="0">
              <a:buNone/>
            </a:pPr>
            <a:r>
              <a:rPr lang="en-US" sz="3200" dirty="0" smtClean="0"/>
              <a:t>Think about what you learned in our previous lessons. </a:t>
            </a:r>
            <a:endParaRPr lang="en-US" sz="3200" dirty="0"/>
          </a:p>
          <a:p>
            <a:pPr marL="0" indent="0">
              <a:buNone/>
            </a:pPr>
            <a:r>
              <a:rPr lang="en-US" sz="3200" b="1" i="1" dirty="0"/>
              <a:t>	</a:t>
            </a:r>
            <a:r>
              <a:rPr lang="en-US" sz="3200" b="1" i="1" dirty="0" smtClean="0"/>
              <a:t>What factors do we think affect 	temperatures on Earth?</a:t>
            </a:r>
          </a:p>
          <a:p>
            <a:endParaRPr lang="en-US" sz="3200" dirty="0" smtClean="0"/>
          </a:p>
        </p:txBody>
      </p:sp>
    </p:spTree>
    <p:extLst>
      <p:ext uri="{BB962C8B-B14F-4D97-AF65-F5344CB8AC3E}">
        <p14:creationId xmlns:p14="http://schemas.microsoft.com/office/powerpoint/2010/main" val="657149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Lesson 6: Focus Question</a:t>
            </a:r>
            <a:endParaRPr lang="en-US" b="1" dirty="0"/>
          </a:p>
        </p:txBody>
      </p:sp>
      <p:sp>
        <p:nvSpPr>
          <p:cNvPr id="4" name="Content Placeholder 2"/>
          <p:cNvSpPr txBox="1">
            <a:spLocks/>
          </p:cNvSpPr>
          <p:nvPr/>
        </p:nvSpPr>
        <p:spPr bwMode="auto">
          <a:xfrm>
            <a:off x="457200" y="1981200"/>
            <a:ext cx="8229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sz="3600" dirty="0" smtClean="0"/>
              <a:t>Today we will investigate the lesson focus question:</a:t>
            </a:r>
          </a:p>
          <a:p>
            <a:pPr marL="0" indent="0">
              <a:buNone/>
            </a:pPr>
            <a:r>
              <a:rPr lang="en-US" sz="3600" b="1" dirty="0" smtClean="0"/>
              <a:t>How </a:t>
            </a:r>
            <a:r>
              <a:rPr lang="en-US" sz="3600" b="1" dirty="0"/>
              <a:t>does being near the ocean or at higher elevation affect air temperature?</a:t>
            </a:r>
            <a:endParaRPr lang="en-US" sz="3200" b="1" dirty="0"/>
          </a:p>
        </p:txBody>
      </p:sp>
    </p:spTree>
    <p:extLst>
      <p:ext uri="{BB962C8B-B14F-4D97-AF65-F5344CB8AC3E}">
        <p14:creationId xmlns:p14="http://schemas.microsoft.com/office/powerpoint/2010/main" val="517828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Investigation 1: Oceans</a:t>
            </a:r>
            <a:endParaRPr lang="en-US" b="1" dirty="0"/>
          </a:p>
        </p:txBody>
      </p:sp>
      <p:sp>
        <p:nvSpPr>
          <p:cNvPr id="3" name="Content Placeholder 2"/>
          <p:cNvSpPr>
            <a:spLocks noGrp="1"/>
          </p:cNvSpPr>
          <p:nvPr>
            <p:ph idx="1"/>
          </p:nvPr>
        </p:nvSpPr>
        <p:spPr>
          <a:xfrm>
            <a:off x="457200" y="1752600"/>
            <a:ext cx="8229600" cy="4724400"/>
          </a:xfrm>
        </p:spPr>
        <p:txBody>
          <a:bodyPr/>
          <a:lstStyle/>
          <a:p>
            <a:pPr marL="0" indent="0">
              <a:buNone/>
            </a:pPr>
            <a:r>
              <a:rPr lang="en-US" sz="3600" dirty="0" smtClean="0"/>
              <a:t>Today we will work as a class to think about how living near a large body of water influences our temperatures. </a:t>
            </a:r>
          </a:p>
          <a:p>
            <a:pPr marL="0" indent="0">
              <a:buNone/>
            </a:pPr>
            <a:endParaRPr lang="en-US" sz="3600" dirty="0"/>
          </a:p>
          <a:p>
            <a:r>
              <a:rPr lang="en-US" sz="3600" i="1" dirty="0"/>
              <a:t>C</a:t>
            </a:r>
            <a:r>
              <a:rPr lang="en-US" sz="3600" i="1" dirty="0" smtClean="0"/>
              <a:t>an </a:t>
            </a:r>
            <a:r>
              <a:rPr lang="en-US" sz="3600" i="1" dirty="0"/>
              <a:t>you think of why being close to an ocean might affect temperatures</a:t>
            </a:r>
            <a:r>
              <a:rPr lang="en-US" sz="3600" i="1" dirty="0" smtClean="0"/>
              <a:t>?</a:t>
            </a:r>
          </a:p>
          <a:p>
            <a:pPr marL="0" indent="0">
              <a:buNone/>
            </a:pPr>
            <a:endParaRPr lang="en-US" sz="3600" dirty="0" smtClean="0"/>
          </a:p>
        </p:txBody>
      </p:sp>
    </p:spTree>
    <p:extLst>
      <p:ext uri="{BB962C8B-B14F-4D97-AF65-F5344CB8AC3E}">
        <p14:creationId xmlns:p14="http://schemas.microsoft.com/office/powerpoint/2010/main" val="2136535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a:noFill/>
          <a:ln>
            <a:noFill/>
          </a:ln>
        </p:spPr>
        <p:txBody>
          <a:bodyPr>
            <a:normAutofit/>
          </a:bodyPr>
          <a:lstStyle/>
          <a:p>
            <a:r>
              <a:rPr lang="en-US" b="1" dirty="0"/>
              <a:t>Investigation 1: Oceans</a:t>
            </a:r>
            <a:endParaRPr lang="en-US" dirty="0"/>
          </a:p>
        </p:txBody>
      </p:sp>
      <p:sp>
        <p:nvSpPr>
          <p:cNvPr id="3" name="Content Placeholder 2"/>
          <p:cNvSpPr>
            <a:spLocks noGrp="1"/>
          </p:cNvSpPr>
          <p:nvPr>
            <p:ph idx="1"/>
          </p:nvPr>
        </p:nvSpPr>
        <p:spPr>
          <a:xfrm>
            <a:off x="381000" y="1600200"/>
            <a:ext cx="8229600" cy="609600"/>
          </a:xfrm>
        </p:spPr>
        <p:txBody>
          <a:bodyPr/>
          <a:lstStyle/>
          <a:p>
            <a:pPr marL="0" indent="0">
              <a:buNone/>
            </a:pPr>
            <a:r>
              <a:rPr lang="en-US" sz="3200" dirty="0" smtClean="0"/>
              <a:t>What are we investigating today?</a:t>
            </a:r>
          </a:p>
          <a:p>
            <a:endParaRPr lang="en-US" dirty="0"/>
          </a:p>
        </p:txBody>
      </p:sp>
      <p:sp>
        <p:nvSpPr>
          <p:cNvPr id="6" name="TextBox 5"/>
          <p:cNvSpPr txBox="1"/>
          <p:nvPr/>
        </p:nvSpPr>
        <p:spPr>
          <a:xfrm>
            <a:off x="609600" y="2438400"/>
            <a:ext cx="7924800" cy="3693319"/>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US" b="1" dirty="0"/>
              <a:t>OVERVIEW OF INVESTIGATION</a:t>
            </a:r>
            <a:endParaRPr lang="en-US" dirty="0"/>
          </a:p>
          <a:p>
            <a:r>
              <a:rPr lang="en-US" dirty="0"/>
              <a:t> </a:t>
            </a:r>
          </a:p>
          <a:p>
            <a:r>
              <a:rPr lang="en-US" b="1" dirty="0"/>
              <a:t>Part 1. Investigating Temperatures of Land and Water.</a:t>
            </a:r>
            <a:r>
              <a:rPr lang="en-US" dirty="0"/>
              <a:t> This investigation will help us think about how nearness to large bodies of water affects average </a:t>
            </a:r>
            <a:r>
              <a:rPr lang="en-US" dirty="0" smtClean="0"/>
              <a:t>temperature. We </a:t>
            </a:r>
            <a:r>
              <a:rPr lang="en-US" dirty="0"/>
              <a:t>will heat samples of soil and water. Observe and describe changes in the temperatures of the soil and water as they are heated and then allowed to cool. Graph your results. </a:t>
            </a:r>
          </a:p>
          <a:p>
            <a:r>
              <a:rPr lang="en-US" dirty="0"/>
              <a:t> </a:t>
            </a:r>
          </a:p>
          <a:p>
            <a:r>
              <a:rPr lang="en-US" b="1" dirty="0"/>
              <a:t>Part 2. Investigating Elevation.</a:t>
            </a:r>
            <a:r>
              <a:rPr lang="en-US" dirty="0"/>
              <a:t> This investigation will help us think about how elevation affects average temperatures. We will read </a:t>
            </a:r>
            <a:r>
              <a:rPr lang="en-US" i="1" dirty="0"/>
              <a:t>Climb to Cold</a:t>
            </a:r>
            <a:r>
              <a:rPr lang="en-US" dirty="0"/>
              <a:t> and plot elevation and temperature data on an elevation profile and look for patterns in temperature. </a:t>
            </a:r>
          </a:p>
          <a:p>
            <a:endParaRPr lang="en-US" dirty="0"/>
          </a:p>
        </p:txBody>
      </p:sp>
    </p:spTree>
    <p:extLst>
      <p:ext uri="{BB962C8B-B14F-4D97-AF65-F5344CB8AC3E}">
        <p14:creationId xmlns:p14="http://schemas.microsoft.com/office/powerpoint/2010/main" val="2642188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2438400" cy="533400"/>
          </a:xfrm>
          <a:noFill/>
          <a:ln>
            <a:noFill/>
          </a:ln>
        </p:spPr>
        <p:txBody>
          <a:bodyPr>
            <a:noAutofit/>
          </a:bodyPr>
          <a:lstStyle/>
          <a:p>
            <a:r>
              <a:rPr lang="en-US" sz="3600" dirty="0" smtClean="0"/>
              <a:t>Lab Roles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8740360"/>
              </p:ext>
            </p:extLst>
          </p:nvPr>
        </p:nvGraphicFramePr>
        <p:xfrm>
          <a:off x="3124200" y="457200"/>
          <a:ext cx="5638800" cy="6217920"/>
        </p:xfrm>
        <a:graphic>
          <a:graphicData uri="http://schemas.openxmlformats.org/drawingml/2006/table">
            <a:tbl>
              <a:tblPr firstRow="1" bandRow="1">
                <a:tableStyleId>{5C22544A-7EE6-4342-B048-85BDC9FD1C3A}</a:tableStyleId>
              </a:tblPr>
              <a:tblGrid>
                <a:gridCol w="2819400"/>
                <a:gridCol w="2819400"/>
              </a:tblGrid>
              <a:tr h="327212">
                <a:tc>
                  <a:txBody>
                    <a:bodyPr/>
                    <a:lstStyle/>
                    <a:p>
                      <a:pPr algn="ctr"/>
                      <a:r>
                        <a:rPr lang="en-US" dirty="0" smtClean="0"/>
                        <a:t>Role</a:t>
                      </a:r>
                      <a:endParaRPr lang="en-US" dirty="0"/>
                    </a:p>
                  </a:txBody>
                  <a:tcPr/>
                </a:tc>
                <a:tc>
                  <a:txBody>
                    <a:bodyPr/>
                    <a:lstStyle/>
                    <a:p>
                      <a:pPr algn="ctr"/>
                      <a:r>
                        <a:rPr lang="en-US" dirty="0" smtClean="0"/>
                        <a:t>Student</a:t>
                      </a:r>
                      <a:endParaRPr lang="en-US" dirty="0"/>
                    </a:p>
                  </a:txBody>
                  <a:tcPr/>
                </a:tc>
              </a:tr>
              <a:tr h="327212">
                <a:tc>
                  <a:txBody>
                    <a:bodyPr/>
                    <a:lstStyle/>
                    <a:p>
                      <a:r>
                        <a:rPr lang="en-US" dirty="0" smtClean="0"/>
                        <a:t>Timer</a:t>
                      </a:r>
                      <a:r>
                        <a:rPr lang="en-US" baseline="0" dirty="0" smtClean="0"/>
                        <a:t> 1</a:t>
                      </a:r>
                      <a:endParaRPr lang="en-US" dirty="0"/>
                    </a:p>
                  </a:txBody>
                  <a:tcPr/>
                </a:tc>
                <a:tc>
                  <a:txBody>
                    <a:bodyPr/>
                    <a:lstStyle/>
                    <a:p>
                      <a:endParaRPr lang="en-US"/>
                    </a:p>
                  </a:txBody>
                  <a:tcPr/>
                </a:tc>
              </a:tr>
              <a:tr h="327212">
                <a:tc>
                  <a:txBody>
                    <a:bodyPr/>
                    <a:lstStyle/>
                    <a:p>
                      <a:r>
                        <a:rPr lang="en-US" dirty="0" smtClean="0"/>
                        <a:t>Timer 2</a:t>
                      </a:r>
                      <a:endParaRPr lang="en-US" dirty="0"/>
                    </a:p>
                  </a:txBody>
                  <a:tcPr/>
                </a:tc>
                <a:tc>
                  <a:txBody>
                    <a:bodyPr/>
                    <a:lstStyle/>
                    <a:p>
                      <a:endParaRPr lang="en-US"/>
                    </a:p>
                  </a:txBody>
                  <a:tcPr/>
                </a:tc>
              </a:tr>
              <a:tr h="327212">
                <a:tc>
                  <a:txBody>
                    <a:bodyPr/>
                    <a:lstStyle/>
                    <a:p>
                      <a:r>
                        <a:rPr lang="en-US" dirty="0" smtClean="0"/>
                        <a:t>Baseline Temperature</a:t>
                      </a:r>
                      <a:endParaRPr lang="en-US" dirty="0"/>
                    </a:p>
                  </a:txBody>
                  <a:tcPr/>
                </a:tc>
                <a:tc>
                  <a:txBody>
                    <a:bodyPr/>
                    <a:lstStyle/>
                    <a:p>
                      <a:endParaRPr lang="en-US"/>
                    </a:p>
                  </a:txBody>
                  <a:tcPr/>
                </a:tc>
              </a:tr>
              <a:tr h="327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Baseline Temperature</a:t>
                      </a:r>
                    </a:p>
                  </a:txBody>
                  <a:tcPr/>
                </a:tc>
                <a:tc>
                  <a:txBody>
                    <a:bodyPr/>
                    <a:lstStyle/>
                    <a:p>
                      <a:endParaRPr lang="en-US"/>
                    </a:p>
                  </a:txBody>
                  <a:tcPr/>
                </a:tc>
              </a:tr>
              <a:tr h="327212">
                <a:tc>
                  <a:txBody>
                    <a:bodyPr/>
                    <a:lstStyle/>
                    <a:p>
                      <a:r>
                        <a:rPr lang="en-US" dirty="0" smtClean="0"/>
                        <a:t>Temperature at 3:00</a:t>
                      </a:r>
                      <a:endParaRPr lang="en-US" dirty="0"/>
                    </a:p>
                  </a:txBody>
                  <a:tcPr/>
                </a:tc>
                <a:tc>
                  <a:txBody>
                    <a:bodyPr/>
                    <a:lstStyle/>
                    <a:p>
                      <a:endParaRPr lang="en-US"/>
                    </a:p>
                  </a:txBody>
                  <a:tcPr/>
                </a:tc>
              </a:tr>
              <a:tr h="327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Temperature at 3:00</a:t>
                      </a:r>
                    </a:p>
                  </a:txBody>
                  <a:tcPr/>
                </a:tc>
                <a:tc>
                  <a:txBody>
                    <a:bodyPr/>
                    <a:lstStyle/>
                    <a:p>
                      <a:endParaRPr lang="en-US"/>
                    </a:p>
                  </a:txBody>
                  <a:tcPr/>
                </a:tc>
              </a:tr>
              <a:tr h="327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Temperature at 6:00</a:t>
                      </a:r>
                    </a:p>
                  </a:txBody>
                  <a:tcPr/>
                </a:tc>
                <a:tc>
                  <a:txBody>
                    <a:bodyPr/>
                    <a:lstStyle/>
                    <a:p>
                      <a:endParaRPr lang="en-US"/>
                    </a:p>
                  </a:txBody>
                  <a:tcPr/>
                </a:tc>
              </a:tr>
              <a:tr h="327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Temperature at 6:00</a:t>
                      </a:r>
                    </a:p>
                  </a:txBody>
                  <a:tcPr/>
                </a:tc>
                <a:tc>
                  <a:txBody>
                    <a:bodyPr/>
                    <a:lstStyle/>
                    <a:p>
                      <a:endParaRPr lang="en-US"/>
                    </a:p>
                  </a:txBody>
                  <a:tcPr/>
                </a:tc>
              </a:tr>
              <a:tr h="327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Temperature at 9:00</a:t>
                      </a:r>
                    </a:p>
                  </a:txBody>
                  <a:tcPr/>
                </a:tc>
                <a:tc>
                  <a:txBody>
                    <a:bodyPr/>
                    <a:lstStyle/>
                    <a:p>
                      <a:endParaRPr lang="en-US"/>
                    </a:p>
                  </a:txBody>
                  <a:tcPr/>
                </a:tc>
              </a:tr>
              <a:tr h="327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Temperature at 9:00</a:t>
                      </a:r>
                    </a:p>
                  </a:txBody>
                  <a:tcPr/>
                </a:tc>
                <a:tc>
                  <a:txBody>
                    <a:bodyPr/>
                    <a:lstStyle/>
                    <a:p>
                      <a:endParaRPr lang="en-US"/>
                    </a:p>
                  </a:txBody>
                  <a:tcPr/>
                </a:tc>
              </a:tr>
              <a:tr h="327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Temperature at 12:00</a:t>
                      </a:r>
                    </a:p>
                  </a:txBody>
                  <a:tcPr/>
                </a:tc>
                <a:tc>
                  <a:txBody>
                    <a:bodyPr/>
                    <a:lstStyle/>
                    <a:p>
                      <a:endParaRPr lang="en-US"/>
                    </a:p>
                  </a:txBody>
                  <a:tcPr/>
                </a:tc>
              </a:tr>
              <a:tr h="327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Temperature at 12:00</a:t>
                      </a:r>
                    </a:p>
                  </a:txBody>
                  <a:tcPr/>
                </a:tc>
                <a:tc>
                  <a:txBody>
                    <a:bodyPr/>
                    <a:lstStyle/>
                    <a:p>
                      <a:endParaRPr lang="en-US"/>
                    </a:p>
                  </a:txBody>
                  <a:tcPr/>
                </a:tc>
              </a:tr>
              <a:tr h="327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Temperature at 15:00</a:t>
                      </a:r>
                    </a:p>
                  </a:txBody>
                  <a:tcPr/>
                </a:tc>
                <a:tc>
                  <a:txBody>
                    <a:bodyPr/>
                    <a:lstStyle/>
                    <a:p>
                      <a:endParaRPr lang="en-US"/>
                    </a:p>
                  </a:txBody>
                  <a:tcPr/>
                </a:tc>
              </a:tr>
              <a:tr h="327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Temperature at 15:00</a:t>
                      </a:r>
                    </a:p>
                  </a:txBody>
                  <a:tcPr/>
                </a:tc>
                <a:tc>
                  <a:txBody>
                    <a:bodyPr/>
                    <a:lstStyle/>
                    <a:p>
                      <a:endParaRPr lang="en-US"/>
                    </a:p>
                  </a:txBody>
                  <a:tcPr/>
                </a:tc>
              </a:tr>
              <a:tr h="327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Temperature at 18:00</a:t>
                      </a:r>
                    </a:p>
                  </a:txBody>
                  <a:tcPr/>
                </a:tc>
                <a:tc>
                  <a:txBody>
                    <a:bodyPr/>
                    <a:lstStyle/>
                    <a:p>
                      <a:endParaRPr lang="en-US"/>
                    </a:p>
                  </a:txBody>
                  <a:tcPr/>
                </a:tc>
              </a:tr>
              <a:tr h="327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Temperature at 18:00</a:t>
                      </a:r>
                    </a:p>
                  </a:txBody>
                  <a:tcPr/>
                </a:tc>
                <a:tc>
                  <a:txBody>
                    <a:bodyPr/>
                    <a:lstStyle/>
                    <a:p>
                      <a:endParaRPr lang="en-US" dirty="0"/>
                    </a:p>
                  </a:txBody>
                  <a:tcPr/>
                </a:tc>
              </a:tr>
            </a:tbl>
          </a:graphicData>
        </a:graphic>
      </p:graphicFrame>
      <p:sp>
        <p:nvSpPr>
          <p:cNvPr id="5" name="TextBox 4"/>
          <p:cNvSpPr txBox="1"/>
          <p:nvPr/>
        </p:nvSpPr>
        <p:spPr>
          <a:xfrm>
            <a:off x="304800" y="1524000"/>
            <a:ext cx="2743200" cy="2862322"/>
          </a:xfrm>
          <a:prstGeom prst="rect">
            <a:avLst/>
          </a:prstGeom>
          <a:noFill/>
        </p:spPr>
        <p:txBody>
          <a:bodyPr wrap="square" rtlCol="0">
            <a:spAutoFit/>
          </a:bodyPr>
          <a:lstStyle/>
          <a:p>
            <a:r>
              <a:rPr lang="en-US" dirty="0" smtClean="0"/>
              <a:t>We need two timers to keep track of when to read the temperatures.</a:t>
            </a:r>
          </a:p>
          <a:p>
            <a:endParaRPr lang="en-US" dirty="0"/>
          </a:p>
          <a:p>
            <a:r>
              <a:rPr lang="en-US" dirty="0" smtClean="0"/>
              <a:t>We need temperature readers to read the temperature of the soil and the water, and then check each other’s readings. </a:t>
            </a:r>
            <a:endParaRPr lang="en-US" dirty="0"/>
          </a:p>
        </p:txBody>
      </p:sp>
    </p:spTree>
    <p:extLst>
      <p:ext uri="{BB962C8B-B14F-4D97-AF65-F5344CB8AC3E}">
        <p14:creationId xmlns:p14="http://schemas.microsoft.com/office/powerpoint/2010/main" val="2190035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a:noFill/>
          <a:ln>
            <a:noFill/>
          </a:ln>
        </p:spPr>
        <p:txBody>
          <a:bodyPr>
            <a:noAutofit/>
          </a:bodyPr>
          <a:lstStyle/>
          <a:p>
            <a:r>
              <a:rPr lang="en-US" sz="4000" dirty="0" smtClean="0"/>
              <a:t>How </a:t>
            </a:r>
            <a:r>
              <a:rPr lang="en-US" sz="4000" dirty="0" smtClean="0"/>
              <a:t>is this model similar to the real world?</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2013112"/>
              </p:ext>
            </p:extLst>
          </p:nvPr>
        </p:nvGraphicFramePr>
        <p:xfrm>
          <a:off x="457200" y="1981200"/>
          <a:ext cx="8229600" cy="3901440"/>
        </p:xfrm>
        <a:graphic>
          <a:graphicData uri="http://schemas.openxmlformats.org/drawingml/2006/table">
            <a:tbl>
              <a:tblPr firstRow="1" bandRow="1">
                <a:tableStyleId>{5C22544A-7EE6-4342-B048-85BDC9FD1C3A}</a:tableStyleId>
              </a:tblPr>
              <a:tblGrid>
                <a:gridCol w="4114800"/>
                <a:gridCol w="4114800"/>
              </a:tblGrid>
              <a:tr h="650240">
                <a:tc>
                  <a:txBody>
                    <a:bodyPr/>
                    <a:lstStyle/>
                    <a:p>
                      <a:pPr algn="ctr"/>
                      <a:r>
                        <a:rPr lang="en-US" sz="2400" dirty="0" smtClean="0"/>
                        <a:t>Part of </a:t>
                      </a:r>
                      <a:r>
                        <a:rPr lang="en-US" sz="2400" dirty="0" smtClean="0"/>
                        <a:t>the</a:t>
                      </a:r>
                      <a:r>
                        <a:rPr lang="en-US" sz="2400" baseline="0" dirty="0" smtClean="0"/>
                        <a:t> model</a:t>
                      </a:r>
                      <a:endParaRPr lang="en-US" sz="2400" dirty="0"/>
                    </a:p>
                  </a:txBody>
                  <a:tcPr anchor="ctr"/>
                </a:tc>
                <a:tc>
                  <a:txBody>
                    <a:bodyPr/>
                    <a:lstStyle/>
                    <a:p>
                      <a:pPr algn="ctr"/>
                      <a:r>
                        <a:rPr lang="en-US" sz="2400" dirty="0" smtClean="0"/>
                        <a:t>What it means in our world</a:t>
                      </a:r>
                      <a:endParaRPr lang="en-US" sz="2400" dirty="0"/>
                    </a:p>
                  </a:txBody>
                  <a:tcPr anchor="ctr"/>
                </a:tc>
              </a:tr>
              <a:tr h="650240">
                <a:tc>
                  <a:txBody>
                    <a:bodyPr/>
                    <a:lstStyle/>
                    <a:p>
                      <a:r>
                        <a:rPr lang="en-US" sz="2400" dirty="0" smtClean="0"/>
                        <a:t>Heat lamp</a:t>
                      </a:r>
                      <a:endParaRPr lang="en-US" sz="2400" dirty="0"/>
                    </a:p>
                  </a:txBody>
                  <a:tcPr anchor="ctr"/>
                </a:tc>
                <a:tc>
                  <a:txBody>
                    <a:bodyPr/>
                    <a:lstStyle/>
                    <a:p>
                      <a:endParaRPr lang="en-US" sz="2400"/>
                    </a:p>
                  </a:txBody>
                  <a:tcPr/>
                </a:tc>
              </a:tr>
              <a:tr h="650240">
                <a:tc>
                  <a:txBody>
                    <a:bodyPr/>
                    <a:lstStyle/>
                    <a:p>
                      <a:r>
                        <a:rPr lang="en-US" sz="2400" dirty="0" smtClean="0"/>
                        <a:t>Heat lamp</a:t>
                      </a:r>
                      <a:r>
                        <a:rPr lang="en-US" sz="2400" baseline="0" dirty="0" smtClean="0"/>
                        <a:t> turned on</a:t>
                      </a:r>
                      <a:endParaRPr lang="en-US" sz="2400" dirty="0"/>
                    </a:p>
                  </a:txBody>
                  <a:tcPr anchor="ctr"/>
                </a:tc>
                <a:tc>
                  <a:txBody>
                    <a:bodyPr/>
                    <a:lstStyle/>
                    <a:p>
                      <a:endParaRPr lang="en-US" sz="2400" dirty="0"/>
                    </a:p>
                  </a:txBody>
                  <a:tcPr/>
                </a:tc>
              </a:tr>
              <a:tr h="650240">
                <a:tc>
                  <a:txBody>
                    <a:bodyPr/>
                    <a:lstStyle/>
                    <a:p>
                      <a:r>
                        <a:rPr lang="en-US" sz="2400" dirty="0" smtClean="0"/>
                        <a:t>Heat lamp turned off</a:t>
                      </a:r>
                      <a:endParaRPr lang="en-US" sz="2400" dirty="0"/>
                    </a:p>
                  </a:txBody>
                  <a:tcPr anchor="ctr"/>
                </a:tc>
                <a:tc>
                  <a:txBody>
                    <a:bodyPr/>
                    <a:lstStyle/>
                    <a:p>
                      <a:endParaRPr lang="en-US" sz="2400" dirty="0"/>
                    </a:p>
                  </a:txBody>
                  <a:tcPr/>
                </a:tc>
              </a:tr>
              <a:tr h="650240">
                <a:tc>
                  <a:txBody>
                    <a:bodyPr/>
                    <a:lstStyle/>
                    <a:p>
                      <a:r>
                        <a:rPr lang="en-US" sz="2400" dirty="0" smtClean="0"/>
                        <a:t>Soil</a:t>
                      </a:r>
                      <a:endParaRPr lang="en-US" sz="2400" dirty="0"/>
                    </a:p>
                  </a:txBody>
                  <a:tcPr anchor="ctr"/>
                </a:tc>
                <a:tc>
                  <a:txBody>
                    <a:bodyPr/>
                    <a:lstStyle/>
                    <a:p>
                      <a:endParaRPr lang="en-US" sz="2400" dirty="0"/>
                    </a:p>
                  </a:txBody>
                  <a:tcPr/>
                </a:tc>
              </a:tr>
              <a:tr h="650240">
                <a:tc>
                  <a:txBody>
                    <a:bodyPr/>
                    <a:lstStyle/>
                    <a:p>
                      <a:r>
                        <a:rPr lang="en-US" sz="2400" dirty="0" smtClean="0"/>
                        <a:t>Water</a:t>
                      </a:r>
                      <a:endParaRPr lang="en-US" sz="2400" dirty="0"/>
                    </a:p>
                  </a:txBody>
                  <a:tcPr anchor="ctr"/>
                </a:tc>
                <a:tc>
                  <a:txBody>
                    <a:bodyPr/>
                    <a:lstStyle/>
                    <a:p>
                      <a:endParaRPr lang="en-US" sz="2400" dirty="0"/>
                    </a:p>
                  </a:txBody>
                  <a:tcPr/>
                </a:tc>
              </a:tr>
            </a:tbl>
          </a:graphicData>
        </a:graphic>
      </p:graphicFrame>
    </p:spTree>
    <p:extLst>
      <p:ext uri="{BB962C8B-B14F-4D97-AF65-F5344CB8AC3E}">
        <p14:creationId xmlns:p14="http://schemas.microsoft.com/office/powerpoint/2010/main" val="2484085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a:noFill/>
          <a:ln>
            <a:noFill/>
          </a:ln>
        </p:spPr>
        <p:txBody>
          <a:bodyPr>
            <a:normAutofit/>
          </a:bodyPr>
          <a:lstStyle/>
          <a:p>
            <a:r>
              <a:rPr lang="en-US" b="1" dirty="0"/>
              <a:t>Investigation 1: Oceans</a:t>
            </a:r>
            <a:endParaRPr lang="en-US" dirty="0"/>
          </a:p>
        </p:txBody>
      </p:sp>
      <p:sp>
        <p:nvSpPr>
          <p:cNvPr id="3" name="Content Placeholder 2"/>
          <p:cNvSpPr>
            <a:spLocks noGrp="1"/>
          </p:cNvSpPr>
          <p:nvPr>
            <p:ph idx="1"/>
          </p:nvPr>
        </p:nvSpPr>
        <p:spPr>
          <a:xfrm>
            <a:off x="381000" y="1676400"/>
            <a:ext cx="8229600" cy="3200400"/>
          </a:xfrm>
        </p:spPr>
        <p:txBody>
          <a:bodyPr/>
          <a:lstStyle/>
          <a:p>
            <a:pPr marL="0" indent="0">
              <a:buNone/>
            </a:pPr>
            <a:r>
              <a:rPr lang="en-US" sz="3200" dirty="0" smtClean="0"/>
              <a:t>How does this investigation help us answer our lesson focus question?</a:t>
            </a:r>
            <a:endParaRPr lang="en-US" sz="3200" dirty="0"/>
          </a:p>
          <a:p>
            <a:pPr marL="0" indent="0">
              <a:buNone/>
            </a:pPr>
            <a:r>
              <a:rPr lang="en-US" sz="3200" b="1" i="1" dirty="0" smtClean="0"/>
              <a:t>	How </a:t>
            </a:r>
            <a:r>
              <a:rPr lang="en-US" sz="3200" b="1" i="1" dirty="0"/>
              <a:t>does being near the ocean or at </a:t>
            </a:r>
            <a:r>
              <a:rPr lang="en-US" sz="3200" b="1" i="1" dirty="0" smtClean="0"/>
              <a:t>	higher </a:t>
            </a:r>
            <a:r>
              <a:rPr lang="en-US" sz="3200" b="1" i="1" dirty="0"/>
              <a:t>elevation affect air temperature?</a:t>
            </a:r>
            <a:endParaRPr lang="en-US" sz="2800" b="1" i="1" dirty="0"/>
          </a:p>
          <a:p>
            <a:endParaRPr lang="en-US" sz="3200" dirty="0" smtClean="0"/>
          </a:p>
          <a:p>
            <a:endParaRPr lang="en-US" sz="3200" dirty="0"/>
          </a:p>
          <a:p>
            <a:endParaRPr lang="en-US" sz="3200" dirty="0"/>
          </a:p>
        </p:txBody>
      </p:sp>
    </p:spTree>
    <p:extLst>
      <p:ext uri="{BB962C8B-B14F-4D97-AF65-F5344CB8AC3E}">
        <p14:creationId xmlns:p14="http://schemas.microsoft.com/office/powerpoint/2010/main" val="94915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
            </a:r>
            <a:br>
              <a:rPr lang="en-US" sz="3200" dirty="0" smtClean="0"/>
            </a:br>
            <a:r>
              <a:rPr lang="en-US" sz="4900" dirty="0" smtClean="0"/>
              <a:t>What patterns did we notice?</a:t>
            </a:r>
            <a:r>
              <a:rPr lang="en-US" sz="3200" dirty="0"/>
              <a:t/>
            </a:r>
            <a:br>
              <a:rPr lang="en-US" sz="3200" dirty="0"/>
            </a:br>
            <a:endParaRPr lang="en-US" sz="3200" dirty="0"/>
          </a:p>
        </p:txBody>
      </p:sp>
      <p:sp>
        <p:nvSpPr>
          <p:cNvPr id="3" name="Content Placeholder 2"/>
          <p:cNvSpPr>
            <a:spLocks noGrp="1"/>
          </p:cNvSpPr>
          <p:nvPr>
            <p:ph idx="1"/>
          </p:nvPr>
        </p:nvSpPr>
        <p:spPr>
          <a:xfrm>
            <a:off x="152400" y="1600200"/>
            <a:ext cx="8839200" cy="2133600"/>
          </a:xfrm>
        </p:spPr>
        <p:txBody>
          <a:bodyPr/>
          <a:lstStyle/>
          <a:p>
            <a:r>
              <a:rPr lang="en-US" sz="3600" dirty="0" smtClean="0"/>
              <a:t>Which material gained heat the quickest? </a:t>
            </a:r>
          </a:p>
          <a:p>
            <a:r>
              <a:rPr lang="en-US" sz="3600" dirty="0" smtClean="0"/>
              <a:t>Which material lost heat the quickest? </a:t>
            </a:r>
          </a:p>
          <a:p>
            <a:r>
              <a:rPr lang="en-US" sz="3600" dirty="0" smtClean="0"/>
              <a:t>How is this connected to air temperatures?</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846295639"/>
              </p:ext>
            </p:extLst>
          </p:nvPr>
        </p:nvGraphicFramePr>
        <p:xfrm>
          <a:off x="228600" y="3962400"/>
          <a:ext cx="8534408" cy="2684462"/>
        </p:xfrm>
        <a:graphic>
          <a:graphicData uri="http://schemas.openxmlformats.org/drawingml/2006/table">
            <a:tbl>
              <a:tblPr firstRow="1" firstCol="1" bandRow="1">
                <a:tableStyleId>{5C22544A-7EE6-4342-B048-85BDC9FD1C3A}</a:tableStyleId>
              </a:tblPr>
              <a:tblGrid>
                <a:gridCol w="1219200"/>
                <a:gridCol w="1219200"/>
                <a:gridCol w="990600"/>
                <a:gridCol w="990600"/>
                <a:gridCol w="1066800"/>
                <a:gridCol w="1066800"/>
                <a:gridCol w="1066800"/>
                <a:gridCol w="914408"/>
              </a:tblGrid>
              <a:tr h="764335">
                <a:tc>
                  <a:txBody>
                    <a:bodyPr/>
                    <a:lstStyle/>
                    <a:p>
                      <a:pPr marL="0" marR="0">
                        <a:spcBef>
                          <a:spcPts val="0"/>
                        </a:spcBef>
                        <a:spcAft>
                          <a:spcPts val="0"/>
                        </a:spcAft>
                      </a:pPr>
                      <a:r>
                        <a:rPr lang="en-US" sz="2000" dirty="0">
                          <a:effectLst/>
                        </a:rPr>
                        <a:t> </a:t>
                      </a:r>
                      <a:endParaRPr lang="en-US" sz="20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000" dirty="0">
                          <a:effectLst/>
                        </a:rPr>
                        <a:t>Baseline</a:t>
                      </a:r>
                      <a:endParaRPr lang="en-US" sz="2000" dirty="0">
                        <a:effectLst/>
                        <a:latin typeface="Calibri"/>
                        <a:ea typeface="Calibri"/>
                        <a:cs typeface="Times New Roman"/>
                      </a:endParaRPr>
                    </a:p>
                  </a:txBody>
                  <a:tcPr marL="68580" marR="68580" marT="0" marB="0" anchor="ctr"/>
                </a:tc>
                <a:tc gridSpan="3">
                  <a:txBody>
                    <a:bodyPr/>
                    <a:lstStyle/>
                    <a:p>
                      <a:pPr marL="0" marR="0" algn="ctr">
                        <a:spcBef>
                          <a:spcPts val="0"/>
                        </a:spcBef>
                        <a:spcAft>
                          <a:spcPts val="0"/>
                        </a:spcAft>
                      </a:pPr>
                      <a:r>
                        <a:rPr lang="en-US" sz="2000" dirty="0">
                          <a:effectLst/>
                        </a:rPr>
                        <a:t>Heating</a:t>
                      </a:r>
                      <a:endParaRPr lang="en-US" sz="20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2000" dirty="0">
                          <a:effectLst/>
                        </a:rPr>
                        <a:t>Cooling</a:t>
                      </a:r>
                      <a:endParaRPr lang="en-US" sz="20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r>
              <a:tr h="382168">
                <a:tc>
                  <a:txBody>
                    <a:bodyPr/>
                    <a:lstStyle/>
                    <a:p>
                      <a:pPr marL="0" marR="0" algn="ctr">
                        <a:spcBef>
                          <a:spcPts val="0"/>
                        </a:spcBef>
                        <a:spcAft>
                          <a:spcPts val="0"/>
                        </a:spcAft>
                      </a:pPr>
                      <a:r>
                        <a:rPr lang="en-US" sz="2000" dirty="0">
                          <a:effectLst/>
                        </a:rPr>
                        <a:t>Material</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2000">
                          <a:effectLst/>
                        </a:rPr>
                        <a:t>0:00</a:t>
                      </a:r>
                      <a:endParaRPr lang="en-US" sz="20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000">
                          <a:effectLst/>
                        </a:rPr>
                        <a:t>3:00</a:t>
                      </a:r>
                      <a:endParaRPr lang="en-US" sz="20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000" dirty="0">
                          <a:effectLst/>
                        </a:rPr>
                        <a:t>6:00</a:t>
                      </a:r>
                      <a:endParaRPr lang="en-US" sz="20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000" dirty="0">
                          <a:effectLst/>
                        </a:rPr>
                        <a:t>9:00</a:t>
                      </a:r>
                      <a:endParaRPr lang="en-US" sz="20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000">
                          <a:effectLst/>
                        </a:rPr>
                        <a:t>12:00</a:t>
                      </a:r>
                      <a:endParaRPr lang="en-US" sz="20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000">
                          <a:effectLst/>
                        </a:rPr>
                        <a:t>15:00</a:t>
                      </a:r>
                      <a:endParaRPr lang="en-US" sz="20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2000">
                          <a:effectLst/>
                        </a:rPr>
                        <a:t>18:00</a:t>
                      </a:r>
                      <a:endParaRPr lang="en-US" sz="2000">
                        <a:effectLst/>
                        <a:latin typeface="Calibri"/>
                        <a:ea typeface="Calibri"/>
                        <a:cs typeface="Times New Roman"/>
                      </a:endParaRPr>
                    </a:p>
                  </a:txBody>
                  <a:tcPr marL="68580" marR="68580" marT="0" marB="0"/>
                </a:tc>
              </a:tr>
              <a:tr h="727180">
                <a:tc>
                  <a:txBody>
                    <a:bodyPr/>
                    <a:lstStyle/>
                    <a:p>
                      <a:pPr marL="0" marR="0" algn="ctr">
                        <a:spcBef>
                          <a:spcPts val="0"/>
                        </a:spcBef>
                        <a:spcAft>
                          <a:spcPts val="0"/>
                        </a:spcAft>
                      </a:pPr>
                      <a:r>
                        <a:rPr lang="en-US" sz="2000" dirty="0">
                          <a:effectLst/>
                        </a:rPr>
                        <a:t>Soil</a:t>
                      </a:r>
                      <a:endParaRPr lang="en-US" sz="20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2000">
                          <a:effectLst/>
                        </a:rPr>
                        <a:t> </a:t>
                      </a:r>
                      <a:endParaRPr lang="en-US" sz="20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a:effectLst/>
                        </a:rPr>
                        <a:t> </a:t>
                      </a:r>
                      <a:endParaRPr lang="en-US" sz="20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a:effectLst/>
                        </a:rPr>
                        <a:t> </a:t>
                      </a:r>
                      <a:endParaRPr lang="en-US" sz="20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dirty="0">
                          <a:effectLst/>
                        </a:rPr>
                        <a:t> </a:t>
                      </a:r>
                      <a:endParaRPr lang="en-US" sz="20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dirty="0">
                          <a:effectLst/>
                        </a:rPr>
                        <a:t> </a:t>
                      </a:r>
                      <a:endParaRPr lang="en-US" sz="20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a:effectLst/>
                        </a:rPr>
                        <a:t> </a:t>
                      </a:r>
                      <a:endParaRPr lang="en-US" sz="20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a:effectLst/>
                        </a:rPr>
                        <a:t> </a:t>
                      </a:r>
                      <a:endParaRPr lang="en-US" sz="2000">
                        <a:effectLst/>
                        <a:latin typeface="Calibri"/>
                        <a:ea typeface="Calibri"/>
                        <a:cs typeface="Times New Roman"/>
                      </a:endParaRPr>
                    </a:p>
                  </a:txBody>
                  <a:tcPr marL="68580" marR="68580" marT="0" marB="0"/>
                </a:tc>
              </a:tr>
              <a:tr h="810779">
                <a:tc>
                  <a:txBody>
                    <a:bodyPr/>
                    <a:lstStyle/>
                    <a:p>
                      <a:pPr marL="0" marR="0" algn="ctr">
                        <a:spcBef>
                          <a:spcPts val="0"/>
                        </a:spcBef>
                        <a:spcAft>
                          <a:spcPts val="0"/>
                        </a:spcAft>
                      </a:pPr>
                      <a:r>
                        <a:rPr lang="en-US" sz="2000" dirty="0">
                          <a:effectLst/>
                        </a:rPr>
                        <a:t>Water</a:t>
                      </a:r>
                      <a:endParaRPr lang="en-US" sz="20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2000">
                          <a:effectLst/>
                        </a:rPr>
                        <a:t> </a:t>
                      </a:r>
                      <a:endParaRPr lang="en-US" sz="20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a:effectLst/>
                        </a:rPr>
                        <a:t> </a:t>
                      </a:r>
                      <a:endParaRPr lang="en-US" sz="20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dirty="0">
                          <a:effectLst/>
                        </a:rPr>
                        <a:t> </a:t>
                      </a:r>
                      <a:endParaRPr lang="en-US" sz="20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a:effectLst/>
                        </a:rPr>
                        <a:t> </a:t>
                      </a:r>
                      <a:endParaRPr lang="en-US" sz="20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dirty="0">
                          <a:effectLst/>
                        </a:rPr>
                        <a:t> </a:t>
                      </a:r>
                      <a:endParaRPr lang="en-US" sz="20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dirty="0">
                          <a:effectLst/>
                        </a:rPr>
                        <a:t> </a:t>
                      </a:r>
                      <a:endParaRPr lang="en-US" sz="20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dirty="0">
                          <a:effectLst/>
                        </a:rPr>
                        <a:t> </a:t>
                      </a:r>
                      <a:endParaRPr lang="en-US"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986940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ro and STeLLA I _kr_jb_cdw_pn">
  <a:themeElements>
    <a:clrScheme name="Custom 1">
      <a:dk1>
        <a:sysClr val="windowText" lastClr="000000"/>
      </a:dk1>
      <a:lt1>
        <a:sysClr val="window" lastClr="FFFFFF"/>
      </a:lt1>
      <a:dk2>
        <a:srgbClr val="003D71"/>
      </a:dk2>
      <a:lt2>
        <a:srgbClr val="A7D053"/>
      </a:lt2>
      <a:accent1>
        <a:srgbClr val="008181"/>
      </a:accent1>
      <a:accent2>
        <a:srgbClr val="003D71"/>
      </a:accent2>
      <a:accent3>
        <a:srgbClr val="A7D053"/>
      </a:accent3>
      <a:accent4>
        <a:srgbClr val="CC3333"/>
      </a:accent4>
      <a:accent5>
        <a:srgbClr val="FFCD33"/>
      </a:accent5>
      <a:accent6>
        <a:srgbClr val="231F20"/>
      </a:accent6>
      <a:hlink>
        <a:srgbClr val="008181"/>
      </a:hlink>
      <a:folHlink>
        <a:srgbClr val="003D71"/>
      </a:folHlink>
    </a:clrScheme>
    <a:fontScheme name="Custom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eme1">
  <a:themeElements>
    <a:clrScheme name="Custom 1">
      <a:dk1>
        <a:sysClr val="windowText" lastClr="000000"/>
      </a:dk1>
      <a:lt1>
        <a:sysClr val="window" lastClr="FFFFFF"/>
      </a:lt1>
      <a:dk2>
        <a:srgbClr val="003D71"/>
      </a:dk2>
      <a:lt2>
        <a:srgbClr val="A7D053"/>
      </a:lt2>
      <a:accent1>
        <a:srgbClr val="008181"/>
      </a:accent1>
      <a:accent2>
        <a:srgbClr val="003D71"/>
      </a:accent2>
      <a:accent3>
        <a:srgbClr val="A7D053"/>
      </a:accent3>
      <a:accent4>
        <a:srgbClr val="CC3333"/>
      </a:accent4>
      <a:accent5>
        <a:srgbClr val="FFCD33"/>
      </a:accent5>
      <a:accent6>
        <a:srgbClr val="231F20"/>
      </a:accent6>
      <a:hlink>
        <a:srgbClr val="008181"/>
      </a:hlink>
      <a:folHlink>
        <a:srgbClr val="003D71"/>
      </a:folHlink>
    </a:clrScheme>
    <a:fontScheme name="Custom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 and STeLLA I _kr_jb_cdw_pn</Template>
  <TotalTime>247</TotalTime>
  <Words>623</Words>
  <Application>Microsoft Office PowerPoint</Application>
  <PresentationFormat>On-screen Show (4:3)</PresentationFormat>
  <Paragraphs>121</Paragraphs>
  <Slides>18</Slides>
  <Notes>3</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Intro and STeLLA I _kr_jb_cdw_pn</vt:lpstr>
      <vt:lpstr>1_Theme1</vt:lpstr>
      <vt:lpstr>Lesson 6: Holding on to heat</vt:lpstr>
      <vt:lpstr>Link to last lesson</vt:lpstr>
      <vt:lpstr>Lesson 6: Focus Question</vt:lpstr>
      <vt:lpstr>Investigation 1: Oceans</vt:lpstr>
      <vt:lpstr>Investigation 1: Oceans</vt:lpstr>
      <vt:lpstr>Lab Roles</vt:lpstr>
      <vt:lpstr>How is this model similar to the real world?</vt:lpstr>
      <vt:lpstr>Investigation 1: Oceans</vt:lpstr>
      <vt:lpstr> What patterns did we notice? </vt:lpstr>
      <vt:lpstr>Investigation 2: Elevation</vt:lpstr>
      <vt:lpstr>Investigation 2: Elevation</vt:lpstr>
      <vt:lpstr>What is an elevation profile?</vt:lpstr>
      <vt:lpstr>Investigation 2: Elevation</vt:lpstr>
      <vt:lpstr>Connecting Oceans, Elevation, and Latitude</vt:lpstr>
      <vt:lpstr>Using Evidence</vt:lpstr>
      <vt:lpstr>Lesson Summary: Science Idea #1</vt:lpstr>
      <vt:lpstr>Lesson Summary: Science Idea #2</vt:lpstr>
      <vt:lpstr>Lesson Summary: Science Idea #3</vt:lpstr>
    </vt:vector>
  </TitlesOfParts>
  <Company>BSCS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Temperature and Latitude</dc:title>
  <dc:creator>Connie Hvidsten</dc:creator>
  <cp:lastModifiedBy>Connie Hvidsten</cp:lastModifiedBy>
  <cp:revision>10</cp:revision>
  <dcterms:created xsi:type="dcterms:W3CDTF">2016-08-23T16:29:23Z</dcterms:created>
  <dcterms:modified xsi:type="dcterms:W3CDTF">2016-08-23T20:37:01Z</dcterms:modified>
</cp:coreProperties>
</file>