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64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C84019-2ECF-4330-AC70-ABBE1B4908BA}" type="datetimeFigureOut">
              <a:rPr lang="en-US"/>
              <a:t>11/22/2016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038B68-8BB2-4702-B19B-8F570E289BFF}"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038B68-8BB2-4702-B19B-8F570E289BFF}" type="slidenum">
              <a:rPr lang="en-US"/>
              <a:t>1</a:t>
            </a:fld>
            <a:endParaRPr lang="en-US"/>
          </a:p>
        </p:txBody>
      </p:sp>
    </p:spTree>
    <p:extLst>
      <p:ext uri="{BB962C8B-B14F-4D97-AF65-F5344CB8AC3E}">
        <p14:creationId xmlns:p14="http://schemas.microsoft.com/office/powerpoint/2010/main" val="3085767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038B68-8BB2-4702-B19B-8F570E289BFF}" type="slidenum">
              <a:rPr lang="en-US"/>
              <a:t>10</a:t>
            </a:fld>
            <a:endParaRPr lang="en-US"/>
          </a:p>
        </p:txBody>
      </p:sp>
    </p:spTree>
    <p:extLst>
      <p:ext uri="{BB962C8B-B14F-4D97-AF65-F5344CB8AC3E}">
        <p14:creationId xmlns:p14="http://schemas.microsoft.com/office/powerpoint/2010/main" val="558346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038B68-8BB2-4702-B19B-8F570E289BFF}" type="slidenum">
              <a:rPr lang="en-US"/>
              <a:t>11</a:t>
            </a:fld>
            <a:endParaRPr lang="en-US"/>
          </a:p>
        </p:txBody>
      </p:sp>
    </p:spTree>
    <p:extLst>
      <p:ext uri="{BB962C8B-B14F-4D97-AF65-F5344CB8AC3E}">
        <p14:creationId xmlns:p14="http://schemas.microsoft.com/office/powerpoint/2010/main" val="2666076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038B68-8BB2-4702-B19B-8F570E289BFF}" type="slidenum">
              <a:rPr lang="en-US"/>
              <a:t>12</a:t>
            </a:fld>
            <a:endParaRPr lang="en-US"/>
          </a:p>
        </p:txBody>
      </p:sp>
    </p:spTree>
    <p:extLst>
      <p:ext uri="{BB962C8B-B14F-4D97-AF65-F5344CB8AC3E}">
        <p14:creationId xmlns:p14="http://schemas.microsoft.com/office/powerpoint/2010/main" val="2617938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038B68-8BB2-4702-B19B-8F570E289BFF}" type="slidenum">
              <a:rPr lang="en-US"/>
              <a:t>13</a:t>
            </a:fld>
            <a:endParaRPr lang="en-US"/>
          </a:p>
        </p:txBody>
      </p:sp>
    </p:spTree>
    <p:extLst>
      <p:ext uri="{BB962C8B-B14F-4D97-AF65-F5344CB8AC3E}">
        <p14:creationId xmlns:p14="http://schemas.microsoft.com/office/powerpoint/2010/main" val="635587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038B68-8BB2-4702-B19B-8F570E289BFF}" type="slidenum">
              <a:rPr lang="en-US"/>
              <a:t>2</a:t>
            </a:fld>
            <a:endParaRPr lang="en-US"/>
          </a:p>
        </p:txBody>
      </p:sp>
    </p:spTree>
    <p:extLst>
      <p:ext uri="{BB962C8B-B14F-4D97-AF65-F5344CB8AC3E}">
        <p14:creationId xmlns:p14="http://schemas.microsoft.com/office/powerpoint/2010/main" val="1608725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038B68-8BB2-4702-B19B-8F570E289BFF}" type="slidenum">
              <a:rPr lang="en-US"/>
              <a:t>3</a:t>
            </a:fld>
            <a:endParaRPr lang="en-US"/>
          </a:p>
        </p:txBody>
      </p:sp>
    </p:spTree>
    <p:extLst>
      <p:ext uri="{BB962C8B-B14F-4D97-AF65-F5344CB8AC3E}">
        <p14:creationId xmlns:p14="http://schemas.microsoft.com/office/powerpoint/2010/main" val="2124930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038B68-8BB2-4702-B19B-8F570E289BFF}" type="slidenum">
              <a:rPr lang="en-US"/>
              <a:t>4</a:t>
            </a:fld>
            <a:endParaRPr lang="en-US"/>
          </a:p>
        </p:txBody>
      </p:sp>
    </p:spTree>
    <p:extLst>
      <p:ext uri="{BB962C8B-B14F-4D97-AF65-F5344CB8AC3E}">
        <p14:creationId xmlns:p14="http://schemas.microsoft.com/office/powerpoint/2010/main" val="3084733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038B68-8BB2-4702-B19B-8F570E289BFF}" type="slidenum">
              <a:rPr lang="en-US"/>
              <a:t>5</a:t>
            </a:fld>
            <a:endParaRPr lang="en-US"/>
          </a:p>
        </p:txBody>
      </p:sp>
    </p:spTree>
    <p:extLst>
      <p:ext uri="{BB962C8B-B14F-4D97-AF65-F5344CB8AC3E}">
        <p14:creationId xmlns:p14="http://schemas.microsoft.com/office/powerpoint/2010/main" val="175690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038B68-8BB2-4702-B19B-8F570E289BFF}" type="slidenum">
              <a:rPr lang="en-US"/>
              <a:t>6</a:t>
            </a:fld>
            <a:endParaRPr lang="en-US"/>
          </a:p>
        </p:txBody>
      </p:sp>
    </p:spTree>
    <p:extLst>
      <p:ext uri="{BB962C8B-B14F-4D97-AF65-F5344CB8AC3E}">
        <p14:creationId xmlns:p14="http://schemas.microsoft.com/office/powerpoint/2010/main" val="1108576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038B68-8BB2-4702-B19B-8F570E289BFF}" type="slidenum">
              <a:rPr lang="en-US"/>
              <a:t>7</a:t>
            </a:fld>
            <a:endParaRPr lang="en-US"/>
          </a:p>
        </p:txBody>
      </p:sp>
    </p:spTree>
    <p:extLst>
      <p:ext uri="{BB962C8B-B14F-4D97-AF65-F5344CB8AC3E}">
        <p14:creationId xmlns:p14="http://schemas.microsoft.com/office/powerpoint/2010/main" val="4217877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038B68-8BB2-4702-B19B-8F570E289BFF}" type="slidenum">
              <a:rPr lang="en-US"/>
              <a:t>8</a:t>
            </a:fld>
            <a:endParaRPr lang="en-US"/>
          </a:p>
        </p:txBody>
      </p:sp>
    </p:spTree>
    <p:extLst>
      <p:ext uri="{BB962C8B-B14F-4D97-AF65-F5344CB8AC3E}">
        <p14:creationId xmlns:p14="http://schemas.microsoft.com/office/powerpoint/2010/main" val="2878602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038B68-8BB2-4702-B19B-8F570E289BFF}" type="slidenum">
              <a:rPr lang="en-US"/>
              <a:t>9</a:t>
            </a:fld>
            <a:endParaRPr lang="en-US"/>
          </a:p>
        </p:txBody>
      </p:sp>
    </p:spTree>
    <p:extLst>
      <p:ext uri="{BB962C8B-B14F-4D97-AF65-F5344CB8AC3E}">
        <p14:creationId xmlns:p14="http://schemas.microsoft.com/office/powerpoint/2010/main" val="4103557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3C633830-2244-49AE-BC4A-47F415C177C6}" type="datetimeFigureOut">
              <a:rPr lang="en-US" dirty="0"/>
              <a:pPr/>
              <a:t>11/22/2016</a:t>
            </a:fld>
            <a:endParaRPr lang="en-US"/>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2AC27A5A-7290-4DE1-BA94-4BE8A8E57DCF}" type="slidenum">
              <a:rPr lang="en-US" dirty="0"/>
              <a:pPr/>
              <a:t>‹#›</a:t>
            </a:fld>
            <a:endParaRPr lang="en-US"/>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633830-2244-49AE-BC4A-47F415C177C6}" type="datetimeFigureOut">
              <a:rPr lang="en-US" dirty="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27A5A-7290-4DE1-BA94-4BE8A8E57DCF}"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536187" y="5927131"/>
            <a:ext cx="3814856" cy="365125"/>
          </a:xfrm>
        </p:spPr>
        <p:txBody>
          <a:bodyPr/>
          <a:lstStyle/>
          <a:p>
            <a:fld id="{3C633830-2244-49AE-BC4A-47F415C177C6}" type="datetimeFigureOut">
              <a:rPr lang="en-US" dirty="0"/>
              <a:t>11/22/2016</a:t>
            </a:fld>
            <a:endParaRPr lang="en-US"/>
          </a:p>
        </p:txBody>
      </p:sp>
      <p:sp>
        <p:nvSpPr>
          <p:cNvPr id="5" name="Footer Placeholder 4"/>
          <p:cNvSpPr>
            <a:spLocks noGrp="1"/>
          </p:cNvSpPr>
          <p:nvPr>
            <p:ph type="ftr" sz="quarter" idx="11"/>
          </p:nvPr>
        </p:nvSpPr>
        <p:spPr>
          <a:xfrm>
            <a:off x="6536187" y="6315949"/>
            <a:ext cx="3814856" cy="365125"/>
          </a:xfrm>
        </p:spPr>
        <p:txBody>
          <a:bodyPr/>
          <a:lstStyle/>
          <a:p>
            <a:endParaRPr lang="en-US"/>
          </a:p>
        </p:txBody>
      </p:sp>
      <p:sp>
        <p:nvSpPr>
          <p:cNvPr id="6" name="Slide Number Placeholder 5"/>
          <p:cNvSpPr>
            <a:spLocks noGrp="1"/>
          </p:cNvSpPr>
          <p:nvPr>
            <p:ph type="sldNum" sz="quarter" idx="12"/>
          </p:nvPr>
        </p:nvSpPr>
        <p:spPr>
          <a:xfrm>
            <a:off x="11784011" y="5607592"/>
            <a:ext cx="407988" cy="365125"/>
          </a:xfrm>
        </p:spPr>
        <p:txBody>
          <a:bodyPr/>
          <a:lstStyle/>
          <a:p>
            <a:fld id="{2AC27A5A-7290-4DE1-BA94-4BE8A8E57DCF}" type="slidenum">
              <a:rPr lang="en-US" dirty="0"/>
              <a:t>‹#›</a:t>
            </a:fld>
            <a:endParaRPr lang="en-US"/>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633830-2244-49AE-BC4A-47F415C177C6}" type="datetimeFigureOut">
              <a:rPr lang="en-US" dirty="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27A5A-7290-4DE1-BA94-4BE8A8E57DCF}"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3C633830-2244-49AE-BC4A-47F415C177C6}" type="datetimeFigureOut">
              <a:rPr lang="en-US" dirty="0"/>
              <a:pPr/>
              <a:t>11/22/2016</a:t>
            </a:fld>
            <a:endParaRPr lang="en-US"/>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2AC27A5A-7290-4DE1-BA94-4BE8A8E57DCF}" type="slidenum">
              <a:rPr lang="en-US" dirty="0"/>
              <a:pPr/>
              <a:t>‹#›</a:t>
            </a:fld>
            <a:endParaRPr lang="en-US"/>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81600" y="540628"/>
            <a:ext cx="6248400" cy="2488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3712467"/>
            <a:ext cx="6248400" cy="2482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633830-2244-49AE-BC4A-47F415C177C6}" type="datetimeFigureOut">
              <a:rPr lang="en-US" dirty="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27A5A-7290-4DE1-BA94-4BE8A8E57DCF}"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633830-2244-49AE-BC4A-47F415C177C6}" type="datetimeFigureOut">
              <a:rPr lang="en-US" dirty="0"/>
              <a:t>11/22/2016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C27A5A-7290-4DE1-BA94-4BE8A8E57DCF}"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633830-2244-49AE-BC4A-47F415C177C6}" type="datetimeFigureOut">
              <a:rPr lang="en-US" dirty="0"/>
              <a:t>11/22/2016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C27A5A-7290-4DE1-BA94-4BE8A8E57DCF}"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33830-2244-49AE-BC4A-47F415C177C6}" type="datetimeFigureOut">
              <a:rPr lang="en-US" dirty="0"/>
              <a:t>11/22/2016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C27A5A-7290-4DE1-BA94-4BE8A8E57DCF}"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633830-2244-49AE-BC4A-47F415C177C6}" type="datetimeFigureOut">
              <a:rPr lang="en-US" dirty="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27A5A-7290-4DE1-BA94-4BE8A8E57DCF}"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633830-2244-49AE-BC4A-47F415C177C6}" type="datetimeFigureOut">
              <a:rPr lang="en-US" dirty="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27A5A-7290-4DE1-BA94-4BE8A8E57DCF}"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3C633830-2244-49AE-BC4A-47F415C177C6}" type="datetimeFigureOut">
              <a:rPr lang="en-US" dirty="0"/>
              <a:pPr/>
              <a:t>11/22/2016</a:t>
            </a:fld>
            <a:endParaRPr lang="en-US"/>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2AC27A5A-7290-4DE1-BA94-4BE8A8E57DCF}" type="slidenum">
              <a:rPr lang="en-US" dirty="0"/>
              <a:pPr/>
              <a:t>‹#›</a:t>
            </a:fld>
            <a:endParaRPr lang="en-US"/>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solidFill>
                  <a:srgbClr val="F5F5F5"/>
                </a:solidFill>
              </a:rPr>
              <a:t>Pluto and the dwarf planets</a:t>
            </a:r>
          </a:p>
        </p:txBody>
      </p:sp>
      <p:sp>
        <p:nvSpPr>
          <p:cNvPr id="3" name="Subtitle 2"/>
          <p:cNvSpPr>
            <a:spLocks noGrp="1"/>
          </p:cNvSpPr>
          <p:nvPr>
            <p:ph type="subTitle" idx="1"/>
          </p:nvPr>
        </p:nvSpPr>
        <p:spPr/>
        <p:txBody>
          <a:bodyPr vert="horz" lIns="91440" tIns="45720" rIns="91440" bIns="45720" rtlCol="0" anchor="t">
            <a:normAutofit/>
          </a:bodyPr>
          <a:lstStyle/>
          <a:p>
            <a:r>
              <a:rPr lang="en-US"/>
              <a:t>By AJ, Aidan, Cheryl, and Emma</a:t>
            </a:r>
          </a:p>
        </p:txBody>
      </p:sp>
      <p:pic>
        <p:nvPicPr>
          <p:cNvPr id="6" name="Picture 5" descr="Dwarf Planets"/>
          <p:cNvPicPr>
            <a:picLocks noChangeAspect="1"/>
          </p:cNvPicPr>
          <p:nvPr/>
        </p:nvPicPr>
        <p:blipFill>
          <a:blip r:embed="rId3"/>
          <a:stretch>
            <a:fillRect/>
          </a:stretch>
        </p:blipFill>
        <p:spPr>
          <a:xfrm>
            <a:off x="7446750" y="3400425"/>
            <a:ext cx="4166021" cy="3209256"/>
          </a:xfrm>
          <a:prstGeom prst="rect">
            <a:avLst/>
          </a:prstGeom>
        </p:spPr>
      </p:pic>
    </p:spTree>
    <p:extLst>
      <p:ext uri="{BB962C8B-B14F-4D97-AF65-F5344CB8AC3E}">
        <p14:creationId xmlns:p14="http://schemas.microsoft.com/office/powerpoint/2010/main" val="202755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Time it Takes the Dwarf </a:t>
            </a:r>
            <a:r>
              <a:rPr lang="en-US">
                <a:solidFill>
                  <a:schemeClr val="tx1"/>
                </a:solidFill>
              </a:rPr>
              <a:t/>
            </a:r>
            <a:br>
              <a:rPr lang="en-US">
                <a:solidFill>
                  <a:schemeClr val="tx1"/>
                </a:solidFill>
              </a:rPr>
            </a:br>
            <a:r>
              <a:rPr lang="en-US">
                <a:solidFill>
                  <a:srgbClr val="262626"/>
                </a:solidFill>
                <a:latin typeface="Century Schoolbook"/>
              </a:rPr>
              <a:t>Planets</a:t>
            </a:r>
            <a:r>
              <a:rPr lang="en-US"/>
              <a:t> to Orbit the Sun</a:t>
            </a:r>
          </a:p>
        </p:txBody>
      </p:sp>
      <p:sp>
        <p:nvSpPr>
          <p:cNvPr id="3" name="Content Placeholder 2"/>
          <p:cNvSpPr>
            <a:spLocks noGrp="1"/>
          </p:cNvSpPr>
          <p:nvPr>
            <p:ph idx="1"/>
          </p:nvPr>
        </p:nvSpPr>
        <p:spPr>
          <a:xfrm>
            <a:off x="5105400" y="685800"/>
            <a:ext cx="6248398" cy="5655156"/>
          </a:xfrm>
        </p:spPr>
        <p:txBody>
          <a:bodyPr vert="horz" lIns="91440" tIns="45720" rIns="91440" bIns="45720" rtlCol="0" anchor="t">
            <a:normAutofit/>
          </a:bodyPr>
          <a:lstStyle/>
          <a:p>
            <a:r>
              <a:rPr lang="en-US">
                <a:solidFill>
                  <a:schemeClr val="tx1"/>
                </a:solidFill>
                <a:latin typeface="Corbel"/>
              </a:rPr>
              <a:t> It takes Pluto 248 Earth years to orbit the Sun one time. </a:t>
            </a:r>
          </a:p>
          <a:p>
            <a:r>
              <a:rPr lang="en-US">
                <a:solidFill>
                  <a:schemeClr val="tx1"/>
                </a:solidFill>
                <a:latin typeface="Corbel"/>
              </a:rPr>
              <a:t>The time that it takes the dwarf planet Eris to orbit the sun one time is 557 </a:t>
            </a:r>
            <a:r>
              <a:rPr lang="en-US" err="1">
                <a:solidFill>
                  <a:schemeClr val="tx1"/>
                </a:solidFill>
                <a:latin typeface="Corbel"/>
              </a:rPr>
              <a:t>Eath</a:t>
            </a:r>
            <a:r>
              <a:rPr lang="en-US">
                <a:solidFill>
                  <a:schemeClr val="tx1"/>
                </a:solidFill>
                <a:latin typeface="Corbel"/>
              </a:rPr>
              <a:t> years. </a:t>
            </a:r>
          </a:p>
          <a:p>
            <a:r>
              <a:rPr lang="en-US">
                <a:solidFill>
                  <a:schemeClr val="tx1"/>
                </a:solidFill>
                <a:latin typeface="Corbel"/>
              </a:rPr>
              <a:t>It takes 305 Earth years for </a:t>
            </a:r>
            <a:r>
              <a:rPr lang="en-US" err="1">
                <a:solidFill>
                  <a:schemeClr val="tx1"/>
                </a:solidFill>
                <a:latin typeface="Corbel"/>
              </a:rPr>
              <a:t>Makemake</a:t>
            </a:r>
            <a:r>
              <a:rPr lang="en-US">
                <a:solidFill>
                  <a:schemeClr val="tx1"/>
                </a:solidFill>
                <a:latin typeface="Corbel"/>
              </a:rPr>
              <a:t> to orbit the Sun.</a:t>
            </a:r>
          </a:p>
          <a:p>
            <a:r>
              <a:rPr lang="en-US">
                <a:solidFill>
                  <a:schemeClr val="tx1"/>
                </a:solidFill>
                <a:latin typeface="Corbel"/>
              </a:rPr>
              <a:t>The dwarf planet Haumea takes about 282 Earth years to orbit the Sun</a:t>
            </a:r>
          </a:p>
          <a:p>
            <a:r>
              <a:rPr lang="en-US">
                <a:solidFill>
                  <a:schemeClr val="tx1"/>
                </a:solidFill>
                <a:latin typeface="Corbel"/>
              </a:rPr>
              <a:t>It takes Ceres 4.6 Earth years to orbit the Sun once.</a:t>
            </a:r>
          </a:p>
          <a:p>
            <a:pPr marL="0" indent="0">
              <a:buNone/>
            </a:pPr>
            <a:endParaRPr lang="en-US">
              <a:solidFill>
                <a:schemeClr val="tx1"/>
              </a:solidFill>
              <a:latin typeface="Corbel"/>
            </a:endParaRPr>
          </a:p>
        </p:txBody>
      </p:sp>
      <p:pic>
        <p:nvPicPr>
          <p:cNvPr id="4" name="Picture 3"/>
          <p:cNvPicPr>
            <a:picLocks noChangeAspect="1"/>
          </p:cNvPicPr>
          <p:nvPr/>
        </p:nvPicPr>
        <p:blipFill>
          <a:blip r:embed="rId3"/>
          <a:stretch>
            <a:fillRect/>
          </a:stretch>
        </p:blipFill>
        <p:spPr>
          <a:xfrm>
            <a:off x="6210300" y="4063553"/>
            <a:ext cx="3769808" cy="2527747"/>
          </a:xfrm>
          <a:prstGeom prst="rect">
            <a:avLst/>
          </a:prstGeom>
        </p:spPr>
      </p:pic>
    </p:spTree>
    <p:extLst>
      <p:ext uri="{BB962C8B-B14F-4D97-AF65-F5344CB8AC3E}">
        <p14:creationId xmlns:p14="http://schemas.microsoft.com/office/powerpoint/2010/main" val="1094160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Time it Takes for the Dwarf Planets to Rotate</a:t>
            </a:r>
          </a:p>
        </p:txBody>
      </p:sp>
      <p:sp>
        <p:nvSpPr>
          <p:cNvPr id="3" name="Content Placeholder 2"/>
          <p:cNvSpPr>
            <a:spLocks noGrp="1"/>
          </p:cNvSpPr>
          <p:nvPr>
            <p:ph idx="1"/>
          </p:nvPr>
        </p:nvSpPr>
        <p:spPr/>
        <p:txBody>
          <a:bodyPr vert="horz" lIns="91440" tIns="45720" rIns="91440" bIns="45720" rtlCol="0" anchor="t">
            <a:normAutofit/>
          </a:bodyPr>
          <a:lstStyle/>
          <a:p>
            <a:r>
              <a:rPr lang="en-US">
                <a:solidFill>
                  <a:schemeClr val="tx1"/>
                </a:solidFill>
                <a:latin typeface="Corbel"/>
              </a:rPr>
              <a:t>Pluto's rotation takes about 6.4 Earth days (6 days 9 hours and 36 minutes) to complete.</a:t>
            </a:r>
          </a:p>
          <a:p>
            <a:r>
              <a:rPr lang="en-US">
                <a:solidFill>
                  <a:srgbClr val="222222"/>
                </a:solidFill>
                <a:latin typeface="Corbel"/>
              </a:rPr>
              <a:t>Haumea rotates very rapidly and has the shortest day of all the dwarf planets, only 3.9 hours. </a:t>
            </a:r>
          </a:p>
          <a:p>
            <a:r>
              <a:rPr lang="en-US">
                <a:solidFill>
                  <a:srgbClr val="222222"/>
                </a:solidFill>
                <a:latin typeface="Corbel"/>
              </a:rPr>
              <a:t>One day on the dwarf planet Ceres lasts 9 hours.</a:t>
            </a:r>
          </a:p>
          <a:p>
            <a:r>
              <a:rPr lang="en-US" err="1">
                <a:solidFill>
                  <a:srgbClr val="222222"/>
                </a:solidFill>
                <a:latin typeface="Corbel"/>
              </a:rPr>
              <a:t>Makemake's</a:t>
            </a:r>
            <a:r>
              <a:rPr lang="en-US">
                <a:solidFill>
                  <a:srgbClr val="000000"/>
                </a:solidFill>
                <a:latin typeface="Corbel"/>
              </a:rPr>
              <a:t> </a:t>
            </a:r>
            <a:r>
              <a:rPr lang="en-US">
                <a:solidFill>
                  <a:schemeClr val="tx1"/>
                </a:solidFill>
                <a:latin typeface="Corbel"/>
              </a:rPr>
              <a:t>day lasts 22.5 hours.</a:t>
            </a:r>
          </a:p>
          <a:p>
            <a:r>
              <a:rPr lang="en-US">
                <a:solidFill>
                  <a:schemeClr val="tx1"/>
                </a:solidFill>
                <a:latin typeface="Corbel"/>
              </a:rPr>
              <a:t>A day on Eris takes 29.5 hours.</a:t>
            </a:r>
            <a:endParaRPr lang="en-US">
              <a:solidFill>
                <a:srgbClr val="222222"/>
              </a:solidFill>
              <a:latin typeface="Arial"/>
            </a:endParaRPr>
          </a:p>
        </p:txBody>
      </p:sp>
      <p:pic>
        <p:nvPicPr>
          <p:cNvPr id="4" name="Picture 3" descr="It's a NASA image so should be no problem including it, and it might ..."/>
          <p:cNvPicPr>
            <a:picLocks noChangeAspect="1"/>
          </p:cNvPicPr>
          <p:nvPr/>
        </p:nvPicPr>
        <p:blipFill>
          <a:blip r:embed="rId3"/>
          <a:stretch>
            <a:fillRect/>
          </a:stretch>
        </p:blipFill>
        <p:spPr>
          <a:xfrm>
            <a:off x="5257800" y="4019550"/>
            <a:ext cx="4982854" cy="2332658"/>
          </a:xfrm>
          <a:prstGeom prst="rect">
            <a:avLst/>
          </a:prstGeom>
        </p:spPr>
      </p:pic>
    </p:spTree>
    <p:extLst>
      <p:ext uri="{BB962C8B-B14F-4D97-AF65-F5344CB8AC3E}">
        <p14:creationId xmlns:p14="http://schemas.microsoft.com/office/powerpoint/2010/main" val="3675881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a:t>The Diameter, </a:t>
            </a:r>
            <a:r>
              <a:rPr lang="en-US" sz="4400">
                <a:solidFill>
                  <a:schemeClr val="tx1"/>
                </a:solidFill>
              </a:rPr>
              <a:t/>
            </a:r>
            <a:br>
              <a:rPr lang="en-US" sz="4400">
                <a:solidFill>
                  <a:schemeClr val="tx1"/>
                </a:solidFill>
              </a:rPr>
            </a:br>
            <a:r>
              <a:rPr lang="en-US" sz="4400"/>
              <a:t>Mass, and Density of the Dwarf </a:t>
            </a:r>
            <a:r>
              <a:rPr lang="en-US">
                <a:solidFill>
                  <a:schemeClr val="tx1"/>
                </a:solidFill>
              </a:rPr>
              <a:t/>
            </a:r>
            <a:br>
              <a:rPr lang="en-US">
                <a:solidFill>
                  <a:schemeClr val="tx1"/>
                </a:solidFill>
              </a:rPr>
            </a:br>
            <a:r>
              <a:rPr lang="en-US" sz="4400"/>
              <a:t>Planets</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r>
              <a:rPr lang="en-US">
                <a:solidFill>
                  <a:schemeClr val="tx1"/>
                </a:solidFill>
                <a:latin typeface="Corbel"/>
              </a:rPr>
              <a:t> The diameter of Pluto is 2,370 km. The mass of Pluto is 1.30900 x 10</a:t>
            </a:r>
            <a:r>
              <a:rPr lang="en-US" baseline="30000">
                <a:solidFill>
                  <a:schemeClr val="tx1"/>
                </a:solidFill>
                <a:latin typeface="Corbel"/>
              </a:rPr>
              <a:t>22</a:t>
            </a:r>
            <a:r>
              <a:rPr lang="en-US">
                <a:solidFill>
                  <a:schemeClr val="tx1"/>
                </a:solidFill>
                <a:latin typeface="Corbel"/>
              </a:rPr>
              <a:t> kg. And finally, the density of the dwarf planet Pluto is  1.88 g/</a:t>
            </a:r>
            <a:r>
              <a:rPr lang="en-US">
                <a:solidFill>
                  <a:srgbClr val="222222"/>
                </a:solidFill>
                <a:latin typeface="Corbel"/>
              </a:rPr>
              <a:t>cm³.</a:t>
            </a:r>
            <a:endParaRPr lang="en-US">
              <a:solidFill>
                <a:schemeClr val="tx1"/>
              </a:solidFill>
              <a:latin typeface="Calibri"/>
            </a:endParaRPr>
          </a:p>
          <a:p>
            <a:r>
              <a:rPr lang="en-US">
                <a:solidFill>
                  <a:schemeClr val="tx1"/>
                </a:solidFill>
                <a:latin typeface="Corbel"/>
              </a:rPr>
              <a:t>The diameter of Ceres is 950 km. The mass of Ceres is 8.598 x 10</a:t>
            </a:r>
            <a:r>
              <a:rPr lang="en-US" baseline="30000">
                <a:solidFill>
                  <a:schemeClr val="tx1"/>
                </a:solidFill>
                <a:latin typeface="Corbel"/>
              </a:rPr>
              <a:t>20</a:t>
            </a:r>
            <a:r>
              <a:rPr lang="en-US">
                <a:solidFill>
                  <a:schemeClr val="tx1"/>
                </a:solidFill>
                <a:latin typeface="Corbel"/>
              </a:rPr>
              <a:t>  kg. The density of Ceres is </a:t>
            </a:r>
            <a:r>
              <a:rPr lang="en-US">
                <a:solidFill>
                  <a:srgbClr val="222222"/>
                </a:solidFill>
                <a:latin typeface="Corbel"/>
              </a:rPr>
              <a:t>2.08  g/cm³.</a:t>
            </a:r>
            <a:r>
              <a:rPr lang="en-US">
                <a:solidFill>
                  <a:srgbClr val="000000"/>
                </a:solidFill>
                <a:latin typeface="Corbel"/>
              </a:rPr>
              <a:t> </a:t>
            </a:r>
            <a:endParaRPr lang="en-US">
              <a:solidFill>
                <a:schemeClr val="tx1"/>
              </a:solidFill>
              <a:latin typeface="Corbel"/>
            </a:endParaRPr>
          </a:p>
          <a:p>
            <a:r>
              <a:rPr lang="en-US">
                <a:solidFill>
                  <a:schemeClr val="tx1"/>
                </a:solidFill>
                <a:latin typeface="Corbel"/>
              </a:rPr>
              <a:t>The diameter of Eris is </a:t>
            </a:r>
            <a:r>
              <a:rPr lang="en-US">
                <a:solidFill>
                  <a:srgbClr val="222222"/>
                </a:solidFill>
                <a:latin typeface="Corbel"/>
              </a:rPr>
              <a:t>2,326 km. The mass of Eris is 1.66 x 10</a:t>
            </a:r>
            <a:r>
              <a:rPr lang="en-US" baseline="30000">
                <a:solidFill>
                  <a:srgbClr val="222222"/>
                </a:solidFill>
                <a:latin typeface="Corbel"/>
              </a:rPr>
              <a:t>22</a:t>
            </a:r>
            <a:r>
              <a:rPr lang="en-US">
                <a:solidFill>
                  <a:srgbClr val="222222"/>
                </a:solidFill>
                <a:latin typeface="Corbel"/>
              </a:rPr>
              <a:t>  kg. Lastly, the density of Eris is 2.52 g/cm³</a:t>
            </a:r>
            <a:r>
              <a:rPr lang="en-US">
                <a:solidFill>
                  <a:schemeClr val="tx1"/>
                </a:solidFill>
                <a:latin typeface="Corbel"/>
              </a:rPr>
              <a:t> </a:t>
            </a:r>
          </a:p>
          <a:p>
            <a:r>
              <a:rPr lang="en-US" err="1">
                <a:solidFill>
                  <a:schemeClr val="tx1"/>
                </a:solidFill>
                <a:latin typeface="Corbel"/>
              </a:rPr>
              <a:t>Makemakes</a:t>
            </a:r>
            <a:r>
              <a:rPr lang="en-US">
                <a:solidFill>
                  <a:schemeClr val="tx1"/>
                </a:solidFill>
                <a:latin typeface="Corbel"/>
              </a:rPr>
              <a:t> diameter is 1,434 km. The mass of the dwarf planet is between 2  x 10</a:t>
            </a:r>
            <a:r>
              <a:rPr lang="en-US" baseline="30000">
                <a:solidFill>
                  <a:schemeClr val="tx1"/>
                </a:solidFill>
                <a:latin typeface="Corbel"/>
              </a:rPr>
              <a:t>21</a:t>
            </a:r>
            <a:r>
              <a:rPr lang="en-US">
                <a:solidFill>
                  <a:schemeClr val="tx1"/>
                </a:solidFill>
                <a:latin typeface="Corbel"/>
              </a:rPr>
              <a:t>  kg and 5 x 10</a:t>
            </a:r>
            <a:r>
              <a:rPr lang="en-US" baseline="30000">
                <a:solidFill>
                  <a:schemeClr val="tx1"/>
                </a:solidFill>
                <a:latin typeface="Corbel"/>
              </a:rPr>
              <a:t>21 </a:t>
            </a:r>
            <a:r>
              <a:rPr lang="en-US">
                <a:solidFill>
                  <a:schemeClr val="tx1"/>
                </a:solidFill>
                <a:latin typeface="Corbel"/>
              </a:rPr>
              <a:t> kg. The density of </a:t>
            </a:r>
            <a:r>
              <a:rPr lang="en-US" err="1">
                <a:solidFill>
                  <a:schemeClr val="tx1"/>
                </a:solidFill>
                <a:latin typeface="Corbel"/>
              </a:rPr>
              <a:t>MakeMake</a:t>
            </a:r>
            <a:r>
              <a:rPr lang="en-US">
                <a:solidFill>
                  <a:schemeClr val="tx1"/>
                </a:solidFill>
                <a:latin typeface="Corbel"/>
              </a:rPr>
              <a:t> is about 1.7±0.3 g/cm</a:t>
            </a:r>
            <a:r>
              <a:rPr lang="en-US" baseline="30000">
                <a:solidFill>
                  <a:schemeClr val="tx1"/>
                </a:solidFill>
                <a:latin typeface="Corbel"/>
              </a:rPr>
              <a:t>3</a:t>
            </a:r>
            <a:r>
              <a:rPr lang="en-US">
                <a:solidFill>
                  <a:schemeClr val="tx1"/>
                </a:solidFill>
                <a:latin typeface="Corbel"/>
              </a:rPr>
              <a:t>​.</a:t>
            </a:r>
          </a:p>
          <a:p>
            <a:r>
              <a:rPr lang="en-US">
                <a:solidFill>
                  <a:schemeClr val="tx1"/>
                </a:solidFill>
                <a:latin typeface="Corbel"/>
              </a:rPr>
              <a:t>Haumea's equatorial diameter is between </a:t>
            </a:r>
            <a:r>
              <a:rPr lang="en-US">
                <a:solidFill>
                  <a:srgbClr val="000000"/>
                </a:solidFill>
                <a:latin typeface="Corbel"/>
              </a:rPr>
              <a:t>1,518 km and 1,960 km. The mass is about 4.01 x 10</a:t>
            </a:r>
            <a:r>
              <a:rPr lang="en-US" baseline="30000">
                <a:solidFill>
                  <a:srgbClr val="000000"/>
                </a:solidFill>
                <a:latin typeface="Corbel"/>
              </a:rPr>
              <a:t>21</a:t>
            </a:r>
            <a:r>
              <a:rPr lang="en-US">
                <a:solidFill>
                  <a:srgbClr val="000000"/>
                </a:solidFill>
                <a:latin typeface="Corbel"/>
              </a:rPr>
              <a:t>. The density is some where between 2.6 g/cm</a:t>
            </a:r>
            <a:r>
              <a:rPr lang="en-US" baseline="30000">
                <a:solidFill>
                  <a:srgbClr val="000000"/>
                </a:solidFill>
                <a:latin typeface="Corbel"/>
              </a:rPr>
              <a:t>3 </a:t>
            </a:r>
            <a:r>
              <a:rPr lang="en-US">
                <a:solidFill>
                  <a:srgbClr val="000000"/>
                </a:solidFill>
                <a:latin typeface="Corbel"/>
              </a:rPr>
              <a:t> and 3.3 g/cm</a:t>
            </a:r>
            <a:r>
              <a:rPr lang="en-US" baseline="30000">
                <a:solidFill>
                  <a:srgbClr val="000000"/>
                </a:solidFill>
                <a:latin typeface="Corbel"/>
              </a:rPr>
              <a:t>3</a:t>
            </a:r>
            <a:r>
              <a:rPr lang="en-US">
                <a:solidFill>
                  <a:srgbClr val="000000"/>
                </a:solidFill>
                <a:latin typeface="Corbel"/>
              </a:rPr>
              <a:t>. </a:t>
            </a:r>
          </a:p>
          <a:p>
            <a:r>
              <a:rPr lang="en-US">
                <a:solidFill>
                  <a:srgbClr val="000000"/>
                </a:solidFill>
                <a:latin typeface="Corbel"/>
              </a:rPr>
              <a:t>It difficult for scientists to accurately determine most of the dwarf planets masses and </a:t>
            </a:r>
            <a:r>
              <a:rPr lang="en-US" sz="2100">
                <a:solidFill>
                  <a:srgbClr val="000000"/>
                </a:solidFill>
                <a:latin typeface="Corbel"/>
              </a:rPr>
              <a:t>densities.</a:t>
            </a:r>
            <a:r>
              <a:rPr lang="en-US" baseline="30000">
                <a:solidFill>
                  <a:srgbClr val="000000"/>
                </a:solidFill>
                <a:latin typeface="Corbel"/>
              </a:rPr>
              <a:t>            </a:t>
            </a:r>
          </a:p>
          <a:p>
            <a:r>
              <a:rPr lang="en-US">
                <a:solidFill>
                  <a:schemeClr val="tx1"/>
                </a:solidFill>
                <a:latin typeface="Corbel"/>
              </a:rPr>
              <a:t>g/cm</a:t>
            </a:r>
            <a:r>
              <a:rPr lang="en-US" baseline="30000">
                <a:solidFill>
                  <a:schemeClr val="tx1"/>
                </a:solidFill>
                <a:latin typeface="Corbel"/>
              </a:rPr>
              <a:t>3</a:t>
            </a:r>
            <a:r>
              <a:rPr lang="en-US">
                <a:solidFill>
                  <a:schemeClr val="tx1"/>
                </a:solidFill>
                <a:latin typeface="Corbel"/>
              </a:rPr>
              <a:t>= grams/centimeters cubed</a:t>
            </a:r>
          </a:p>
          <a:p>
            <a:endParaRPr lang="en-US">
              <a:solidFill>
                <a:schemeClr val="tx1"/>
              </a:solidFill>
              <a:latin typeface="Corbel"/>
            </a:endParaRPr>
          </a:p>
        </p:txBody>
      </p:sp>
      <p:pic>
        <p:nvPicPr>
          <p:cNvPr id="4" name="Picture 3" descr="Dwarf Planet Sizes"/>
          <p:cNvPicPr>
            <a:picLocks noChangeAspect="1"/>
          </p:cNvPicPr>
          <p:nvPr/>
        </p:nvPicPr>
        <p:blipFill>
          <a:blip r:embed="rId3"/>
          <a:stretch>
            <a:fillRect/>
          </a:stretch>
        </p:blipFill>
        <p:spPr>
          <a:xfrm>
            <a:off x="408315" y="4257675"/>
            <a:ext cx="4773942" cy="1696289"/>
          </a:xfrm>
          <a:prstGeom prst="rect">
            <a:avLst/>
          </a:prstGeom>
        </p:spPr>
      </p:pic>
      <p:sp>
        <p:nvSpPr>
          <p:cNvPr id="5" name="TextBox 4"/>
          <p:cNvSpPr txBox="1"/>
          <p:nvPr/>
        </p:nvSpPr>
        <p:spPr>
          <a:xfrm>
            <a:off x="960120" y="6211669"/>
            <a:ext cx="3977640" cy="646331"/>
          </a:xfrm>
          <a:prstGeom prst="rect">
            <a:avLst/>
          </a:prstGeom>
          <a:noFill/>
        </p:spPr>
        <p:txBody>
          <a:bodyPr wrap="square" rtlCol="0">
            <a:spAutoFit/>
          </a:bodyPr>
          <a:lstStyle/>
          <a:p>
            <a:r>
              <a:rPr lang="en-US"/>
              <a:t>Dwarf planets from left to right Ceres, Pluto, Haumea, </a:t>
            </a:r>
            <a:r>
              <a:rPr lang="en-US" err="1"/>
              <a:t>MakeMake</a:t>
            </a:r>
            <a:r>
              <a:rPr lang="en-US"/>
              <a:t>, and Eris.</a:t>
            </a:r>
          </a:p>
        </p:txBody>
      </p:sp>
    </p:spTree>
    <p:extLst>
      <p:ext uri="{BB962C8B-B14F-4D97-AF65-F5344CB8AC3E}">
        <p14:creationId xmlns:p14="http://schemas.microsoft.com/office/powerpoint/2010/main" val="2158825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Fun Facts about the Dwarf Planets</a:t>
            </a:r>
          </a:p>
        </p:txBody>
      </p:sp>
      <p:sp>
        <p:nvSpPr>
          <p:cNvPr id="3" name="Content Placeholder 2"/>
          <p:cNvSpPr>
            <a:spLocks noGrp="1"/>
          </p:cNvSpPr>
          <p:nvPr>
            <p:ph idx="1"/>
          </p:nvPr>
        </p:nvSpPr>
        <p:spPr/>
        <p:txBody>
          <a:bodyPr vert="horz" lIns="91440" tIns="45720" rIns="91440" bIns="45720" rtlCol="0" anchor="t">
            <a:normAutofit/>
          </a:bodyPr>
          <a:lstStyle/>
          <a:p>
            <a:r>
              <a:rPr lang="EN-US"/>
              <a:t>If you picked up every asteroid in the asteroid belt and put them inside Eris, they would all fit with room to spare.</a:t>
            </a:r>
          </a:p>
          <a:p>
            <a:r>
              <a:rPr lang="EN-US">
                <a:solidFill>
                  <a:schemeClr val="tx1"/>
                </a:solidFill>
              </a:rPr>
              <a:t> Pluto is named after the Roman god of the Underworld. Its moons names come from Greek origins. Pluto is the largest dwarf planet.</a:t>
            </a:r>
          </a:p>
          <a:p>
            <a:r>
              <a:rPr lang="EN-US">
                <a:solidFill>
                  <a:srgbClr val="222222"/>
                </a:solidFill>
                <a:latin typeface="Corbel"/>
              </a:rPr>
              <a:t>Haumea is the third brightest object in the Kuiper belt, after the dwarf planets Pluto and </a:t>
            </a:r>
            <a:r>
              <a:rPr lang="EN-US" err="1">
                <a:solidFill>
                  <a:srgbClr val="222222"/>
                </a:solidFill>
                <a:latin typeface="Corbel"/>
              </a:rPr>
              <a:t>Makemake</a:t>
            </a:r>
            <a:r>
              <a:rPr lang="EN-US">
                <a:solidFill>
                  <a:srgbClr val="222222"/>
                </a:solidFill>
                <a:latin typeface="Corbel"/>
              </a:rPr>
              <a:t>.</a:t>
            </a:r>
          </a:p>
        </p:txBody>
      </p:sp>
      <p:pic>
        <p:nvPicPr>
          <p:cNvPr id="4" name="Picture 3" descr="El cel dels mites | Estels i constel·lacions amb referents clàssics ..."/>
          <p:cNvPicPr>
            <a:picLocks noChangeAspect="1"/>
          </p:cNvPicPr>
          <p:nvPr/>
        </p:nvPicPr>
        <p:blipFill>
          <a:blip r:embed="rId3"/>
          <a:stretch>
            <a:fillRect/>
          </a:stretch>
        </p:blipFill>
        <p:spPr>
          <a:xfrm>
            <a:off x="866775" y="4000500"/>
            <a:ext cx="4170175" cy="2611028"/>
          </a:xfrm>
          <a:prstGeom prst="rect">
            <a:avLst/>
          </a:prstGeom>
        </p:spPr>
      </p:pic>
      <p:pic>
        <p:nvPicPr>
          <p:cNvPr id="5" name="Picture 4" descr="Club Pluto by YnotpartY - Audiotool - Free Music Software - Make Music ..."/>
          <p:cNvPicPr>
            <a:picLocks noChangeAspect="1"/>
          </p:cNvPicPr>
          <p:nvPr/>
        </p:nvPicPr>
        <p:blipFill>
          <a:blip r:embed="rId4"/>
          <a:stretch>
            <a:fillRect/>
          </a:stretch>
        </p:blipFill>
        <p:spPr>
          <a:xfrm>
            <a:off x="5724525" y="3952875"/>
            <a:ext cx="2438400" cy="2438400"/>
          </a:xfrm>
          <a:prstGeom prst="rect">
            <a:avLst/>
          </a:prstGeom>
        </p:spPr>
      </p:pic>
      <p:sp>
        <p:nvSpPr>
          <p:cNvPr id="6" name="TextBox 5"/>
          <p:cNvSpPr txBox="1"/>
          <p:nvPr/>
        </p:nvSpPr>
        <p:spPr>
          <a:xfrm>
            <a:off x="5638800" y="6397026"/>
            <a:ext cx="2743200" cy="369332"/>
          </a:xfrm>
          <a:prstGeom prst="rect">
            <a:avLst/>
          </a:prstGeom>
        </p:spPr>
        <p:txBody>
          <a:bodyPr rtlCol="0">
            <a:spAutoFit/>
          </a:bodyPr>
          <a:lstStyle/>
          <a:p>
            <a:pPr algn="ctr"/>
            <a:r>
              <a:rPr lang="EN-US"/>
              <a:t>Pluto</a:t>
            </a:r>
          </a:p>
        </p:txBody>
      </p:sp>
      <p:pic>
        <p:nvPicPr>
          <p:cNvPr id="7" name="Picture 6" descr="File:PIA18920-Ceres-DawnSpacecraft-Animation-20150219.gif - Wikimedia ..."/>
          <p:cNvPicPr>
            <a:picLocks noChangeAspect="1"/>
          </p:cNvPicPr>
          <p:nvPr/>
        </p:nvPicPr>
        <p:blipFill>
          <a:blip r:embed="rId5"/>
          <a:stretch>
            <a:fillRect/>
          </a:stretch>
        </p:blipFill>
        <p:spPr>
          <a:xfrm>
            <a:off x="8724900" y="3870325"/>
            <a:ext cx="2486278" cy="2484448"/>
          </a:xfrm>
          <a:prstGeom prst="rect">
            <a:avLst/>
          </a:prstGeom>
        </p:spPr>
      </p:pic>
      <p:sp>
        <p:nvSpPr>
          <p:cNvPr id="8" name="TextBox 7"/>
          <p:cNvSpPr txBox="1"/>
          <p:nvPr/>
        </p:nvSpPr>
        <p:spPr>
          <a:xfrm>
            <a:off x="8595503" y="6397024"/>
            <a:ext cx="2743200" cy="369332"/>
          </a:xfrm>
          <a:prstGeom prst="rect">
            <a:avLst/>
          </a:prstGeom>
        </p:spPr>
        <p:txBody>
          <a:bodyPr rtlCol="0">
            <a:spAutoFit/>
          </a:bodyPr>
          <a:lstStyle/>
          <a:p>
            <a:pPr algn="ctr"/>
            <a:r>
              <a:rPr lang="EN-US"/>
              <a:t>Ceres</a:t>
            </a:r>
          </a:p>
        </p:txBody>
      </p:sp>
    </p:spTree>
    <p:extLst>
      <p:ext uri="{BB962C8B-B14F-4D97-AF65-F5344CB8AC3E}">
        <p14:creationId xmlns:p14="http://schemas.microsoft.com/office/powerpoint/2010/main" val="2333820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Dwarf Planets</a:t>
            </a:r>
          </a:p>
        </p:txBody>
      </p:sp>
      <p:sp>
        <p:nvSpPr>
          <p:cNvPr id="3" name="Content Placeholder 2"/>
          <p:cNvSpPr>
            <a:spLocks noGrp="1"/>
          </p:cNvSpPr>
          <p:nvPr>
            <p:ph idx="1"/>
          </p:nvPr>
        </p:nvSpPr>
        <p:spPr/>
        <p:txBody>
          <a:bodyPr vert="horz" lIns="91440" tIns="45720" rIns="91440" bIns="45720" rtlCol="0" anchor="t">
            <a:normAutofit/>
          </a:bodyPr>
          <a:lstStyle/>
          <a:p>
            <a:r>
              <a:rPr lang="en-US" sz="2400"/>
              <a:t>A dwarf planet is a smaller planet that shares an orbit around the sun such as an asteroid comets.</a:t>
            </a:r>
          </a:p>
          <a:p>
            <a:r>
              <a:rPr lang="en-US" sz="2400"/>
              <a:t>Scientists believe there may be as many as a few 100 other dwarf planets in the </a:t>
            </a:r>
            <a:r>
              <a:rPr lang="en-US" sz="2400" err="1"/>
              <a:t>Kuiplir</a:t>
            </a:r>
            <a:r>
              <a:rPr lang="en-US" sz="2400"/>
              <a:t> Belt. </a:t>
            </a:r>
            <a:endParaRPr lang="en-US" sz="2400">
              <a:solidFill>
                <a:schemeClr val="tx1"/>
              </a:solidFill>
            </a:endParaRPr>
          </a:p>
          <a:p>
            <a:r>
              <a:rPr lang="en-US" sz="2400">
                <a:solidFill>
                  <a:srgbClr val="262626"/>
                </a:solidFill>
              </a:rPr>
              <a:t>The 5 discovered dwarf planets in our solar system are Pluto, Ceres, </a:t>
            </a:r>
            <a:r>
              <a:rPr lang="en-US" sz="2400" err="1">
                <a:solidFill>
                  <a:srgbClr val="262626"/>
                </a:solidFill>
              </a:rPr>
              <a:t>MakeMake</a:t>
            </a:r>
            <a:r>
              <a:rPr lang="en-US" sz="2400">
                <a:solidFill>
                  <a:srgbClr val="262626"/>
                </a:solidFill>
              </a:rPr>
              <a:t>, Eris, and Haumea.</a:t>
            </a:r>
          </a:p>
          <a:p>
            <a:endParaRPr lang="en-US" sz="2400">
              <a:solidFill>
                <a:schemeClr val="tx1"/>
              </a:solidFill>
            </a:endParaRPr>
          </a:p>
        </p:txBody>
      </p:sp>
      <p:pic>
        <p:nvPicPr>
          <p:cNvPr id="4" name="Picture 3" descr="286017_5_.jpg"/>
          <p:cNvPicPr>
            <a:picLocks noChangeAspect="1"/>
          </p:cNvPicPr>
          <p:nvPr/>
        </p:nvPicPr>
        <p:blipFill>
          <a:blip r:embed="rId3"/>
          <a:stretch>
            <a:fillRect/>
          </a:stretch>
        </p:blipFill>
        <p:spPr>
          <a:xfrm>
            <a:off x="495300" y="2847975"/>
            <a:ext cx="3987859" cy="2570163"/>
          </a:xfrm>
          <a:prstGeom prst="rect">
            <a:avLst/>
          </a:prstGeom>
        </p:spPr>
      </p:pic>
    </p:spTree>
    <p:extLst>
      <p:ext uri="{BB962C8B-B14F-4D97-AF65-F5344CB8AC3E}">
        <p14:creationId xmlns:p14="http://schemas.microsoft.com/office/powerpoint/2010/main" val="385267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Exploration of the Dwarf </a:t>
            </a:r>
            <a:r>
              <a:rPr lang="en-US">
                <a:solidFill>
                  <a:schemeClr val="tx1"/>
                </a:solidFill>
              </a:rPr>
              <a:t/>
            </a:r>
            <a:br>
              <a:rPr lang="en-US">
                <a:solidFill>
                  <a:schemeClr val="tx1"/>
                </a:solidFill>
              </a:rPr>
            </a:br>
            <a:r>
              <a:rPr lang="en-US"/>
              <a:t>Planets</a:t>
            </a:r>
          </a:p>
        </p:txBody>
      </p:sp>
      <p:sp>
        <p:nvSpPr>
          <p:cNvPr id="3" name="Content Placeholder 2"/>
          <p:cNvSpPr>
            <a:spLocks noGrp="1"/>
          </p:cNvSpPr>
          <p:nvPr>
            <p:ph idx="1"/>
          </p:nvPr>
        </p:nvSpPr>
        <p:spPr>
          <a:xfrm>
            <a:off x="5267325" y="428625"/>
            <a:ext cx="6248398" cy="5655156"/>
          </a:xfrm>
        </p:spPr>
        <p:txBody>
          <a:bodyPr vert="horz" lIns="91440" tIns="45720" rIns="91440" bIns="45720" rtlCol="0" anchor="t">
            <a:normAutofit fontScale="85000" lnSpcReduction="20000"/>
          </a:bodyPr>
          <a:lstStyle/>
          <a:p>
            <a:r>
              <a:rPr lang="en-US" sz="2400"/>
              <a:t>As of right now, we have sent a spacecraft, New Horizons, to Pluto.</a:t>
            </a:r>
          </a:p>
          <a:p>
            <a:r>
              <a:rPr lang="en-US" sz="2400">
                <a:solidFill>
                  <a:srgbClr val="262626"/>
                </a:solidFill>
              </a:rPr>
              <a:t>It launched on January 19th, 2006 and completed a flyby on July 14th, 2015.</a:t>
            </a:r>
          </a:p>
          <a:p>
            <a:r>
              <a:rPr lang="en-US" sz="2400">
                <a:solidFill>
                  <a:srgbClr val="262626"/>
                </a:solidFill>
              </a:rPr>
              <a:t>The goal of the New Horizons mission was to look at Pluto and its moons. </a:t>
            </a:r>
          </a:p>
          <a:p>
            <a:r>
              <a:rPr lang="en-US" sz="2400">
                <a:solidFill>
                  <a:srgbClr val="262626"/>
                </a:solidFill>
              </a:rPr>
              <a:t>It discovered that Pluto had flowing ice on its surface.</a:t>
            </a:r>
            <a:endParaRPr lang="en-US" sz="2400">
              <a:solidFill>
                <a:schemeClr val="tx1"/>
              </a:solidFill>
            </a:endParaRPr>
          </a:p>
          <a:p>
            <a:r>
              <a:rPr lang="en-US" sz="2400">
                <a:solidFill>
                  <a:srgbClr val="262626"/>
                </a:solidFill>
              </a:rPr>
              <a:t>There was a mission sent to the dwarf planet Ceres named Dawn.</a:t>
            </a:r>
          </a:p>
          <a:p>
            <a:r>
              <a:rPr lang="en-US" sz="2400">
                <a:solidFill>
                  <a:srgbClr val="262626"/>
                </a:solidFill>
              </a:rPr>
              <a:t>It was launched on September 27th, 2007.</a:t>
            </a:r>
          </a:p>
          <a:p>
            <a:r>
              <a:rPr lang="en-US" sz="2400">
                <a:solidFill>
                  <a:srgbClr val="262626"/>
                </a:solidFill>
              </a:rPr>
              <a:t>It is currently orbiting one of Pluto's moons, Charon. </a:t>
            </a:r>
          </a:p>
          <a:p>
            <a:r>
              <a:rPr lang="en-US" sz="2400">
                <a:solidFill>
                  <a:srgbClr val="262626"/>
                </a:solidFill>
              </a:rPr>
              <a:t>The goal of the mission is to learn more about the makeup of our early solar system.</a:t>
            </a:r>
          </a:p>
          <a:p>
            <a:r>
              <a:rPr lang="en-US" sz="2400">
                <a:solidFill>
                  <a:srgbClr val="262626"/>
                </a:solidFill>
              </a:rPr>
              <a:t>We haven't sent a direct mission to any of the other dwarf planets.</a:t>
            </a:r>
          </a:p>
        </p:txBody>
      </p:sp>
      <p:pic>
        <p:nvPicPr>
          <p:cNvPr id="6" name="Picture 5" descr="File:New Horizons - Logo2 big.png - Wikimedia Commons"/>
          <p:cNvPicPr>
            <a:picLocks noChangeAspect="1"/>
          </p:cNvPicPr>
          <p:nvPr/>
        </p:nvPicPr>
        <p:blipFill>
          <a:blip r:embed="rId3"/>
          <a:stretch>
            <a:fillRect/>
          </a:stretch>
        </p:blipFill>
        <p:spPr>
          <a:xfrm>
            <a:off x="1343025" y="3619500"/>
            <a:ext cx="3089491" cy="3054515"/>
          </a:xfrm>
          <a:prstGeom prst="rect">
            <a:avLst/>
          </a:prstGeom>
        </p:spPr>
      </p:pic>
    </p:spTree>
    <p:extLst>
      <p:ext uri="{BB962C8B-B14F-4D97-AF65-F5344CB8AC3E}">
        <p14:creationId xmlns:p14="http://schemas.microsoft.com/office/powerpoint/2010/main" val="201543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Features on the Dwarf </a:t>
            </a:r>
            <a:r>
              <a:rPr lang="en-US">
                <a:solidFill>
                  <a:schemeClr val="tx1"/>
                </a:solidFill>
              </a:rPr>
              <a:t/>
            </a:r>
            <a:br>
              <a:rPr lang="en-US">
                <a:solidFill>
                  <a:schemeClr val="tx1"/>
                </a:solidFill>
              </a:rPr>
            </a:br>
            <a:r>
              <a:rPr lang="en-US"/>
              <a:t>Planets</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r>
              <a:rPr lang="en-US"/>
              <a:t>Pluto is solid ice, one mountain named Norgay Montes (or Norgay Mountain), and it is also one-third water. It is rocky and has a rough terrain. </a:t>
            </a:r>
            <a:endParaRPr lang="en-US">
              <a:solidFill>
                <a:srgbClr val="262626"/>
              </a:solidFill>
            </a:endParaRPr>
          </a:p>
          <a:p>
            <a:r>
              <a:rPr lang="en-US">
                <a:solidFill>
                  <a:schemeClr val="tx1"/>
                </a:solidFill>
              </a:rPr>
              <a:t>Scientists believe that the dwarf planet Eris is composed of frozen water and methane. They also think that the atmosphere has frozen to the surface of the planet and when it gets close to the sun, it will melt revealing a rocky surface similar to Pluto.</a:t>
            </a:r>
          </a:p>
          <a:p>
            <a:r>
              <a:rPr lang="en-US">
                <a:solidFill>
                  <a:schemeClr val="tx1"/>
                </a:solidFill>
              </a:rPr>
              <a:t>The Dawn mission found a cryovolcano called </a:t>
            </a:r>
            <a:r>
              <a:rPr lang="en-US" err="1">
                <a:solidFill>
                  <a:schemeClr val="tx1"/>
                </a:solidFill>
              </a:rPr>
              <a:t>Ahuna</a:t>
            </a:r>
            <a:r>
              <a:rPr lang="en-US">
                <a:solidFill>
                  <a:schemeClr val="tx1"/>
                </a:solidFill>
              </a:rPr>
              <a:t> Mons, nicknamed the "Lonely Mountain" on Ceres. A cryovolcano is a volcano that releases cold, salty-mud water instead of lava. Ceres also has a crust made of ice.</a:t>
            </a:r>
          </a:p>
          <a:p>
            <a:r>
              <a:rPr lang="en-US" err="1">
                <a:solidFill>
                  <a:schemeClr val="tx1"/>
                </a:solidFill>
              </a:rPr>
              <a:t>MakeMake</a:t>
            </a:r>
            <a:r>
              <a:rPr lang="en-US">
                <a:solidFill>
                  <a:schemeClr val="tx1"/>
                </a:solidFill>
              </a:rPr>
              <a:t> is most likely made of frozen methane or solid ice.</a:t>
            </a:r>
          </a:p>
          <a:p>
            <a:r>
              <a:rPr lang="en-US">
                <a:solidFill>
                  <a:schemeClr val="tx1"/>
                </a:solidFill>
              </a:rPr>
              <a:t>Haumea, like all of the other dwarf planets, is believed to be made of ice. The physical features on the surface are still unknown. </a:t>
            </a:r>
          </a:p>
          <a:p>
            <a:pPr marL="0" indent="0">
              <a:buNone/>
            </a:pPr>
            <a:endParaRPr lang="en-US">
              <a:solidFill>
                <a:schemeClr val="tx1"/>
              </a:solidFill>
            </a:endParaRPr>
          </a:p>
          <a:p>
            <a:endParaRPr lang="en-US">
              <a:solidFill>
                <a:schemeClr val="tx1"/>
              </a:solidFill>
            </a:endParaRPr>
          </a:p>
          <a:p>
            <a:endParaRPr lang="en-US">
              <a:solidFill>
                <a:schemeClr val="tx1"/>
              </a:solidFill>
            </a:endParaRPr>
          </a:p>
        </p:txBody>
      </p:sp>
      <p:pic>
        <p:nvPicPr>
          <p:cNvPr id="4" name="Picture 3" descr="Artist-Concept-Of-Pluto-Surface-1038x576.jpg"/>
          <p:cNvPicPr>
            <a:picLocks noChangeAspect="1"/>
          </p:cNvPicPr>
          <p:nvPr/>
        </p:nvPicPr>
        <p:blipFill>
          <a:blip r:embed="rId3"/>
          <a:stretch>
            <a:fillRect/>
          </a:stretch>
        </p:blipFill>
        <p:spPr>
          <a:xfrm>
            <a:off x="1028700" y="3478282"/>
            <a:ext cx="3154363" cy="204056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04825" y="3478282"/>
            <a:ext cx="2743200" cy="369332"/>
          </a:xfrm>
          <a:prstGeom prst="rect">
            <a:avLst/>
          </a:prstGeom>
        </p:spPr>
        <p:txBody>
          <a:bodyPr rtlCol="0">
            <a:spAutoFit/>
          </a:bodyPr>
          <a:lstStyle/>
          <a:p>
            <a:pPr algn="ctr"/>
            <a:r>
              <a:rPr lang="en-US">
                <a:solidFill>
                  <a:srgbClr val="FFFFFF"/>
                </a:solidFill>
              </a:rPr>
              <a:t>Pluto's Surface</a:t>
            </a:r>
          </a:p>
        </p:txBody>
      </p:sp>
    </p:spTree>
    <p:extLst>
      <p:ext uri="{BB962C8B-B14F-4D97-AF65-F5344CB8AC3E}">
        <p14:creationId xmlns:p14="http://schemas.microsoft.com/office/powerpoint/2010/main" val="156707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764" y="568325"/>
            <a:ext cx="4675636" cy="4953000"/>
          </a:xfrm>
        </p:spPr>
        <p:txBody>
          <a:bodyPr/>
          <a:lstStyle/>
          <a:p>
            <a:r>
              <a:rPr lang="en-US"/>
              <a:t>The Atmospheres and the </a:t>
            </a:r>
            <a:r>
              <a:rPr lang="en-US">
                <a:solidFill>
                  <a:schemeClr val="tx1"/>
                </a:solidFill>
              </a:rPr>
              <a:t/>
            </a:r>
            <a:br>
              <a:rPr lang="en-US">
                <a:solidFill>
                  <a:schemeClr val="tx1"/>
                </a:solidFill>
              </a:rPr>
            </a:br>
            <a:r>
              <a:rPr lang="en-US"/>
              <a:t>Gasses the Atmospheres </a:t>
            </a:r>
            <a:r>
              <a:rPr lang="en-US">
                <a:solidFill>
                  <a:schemeClr val="tx1"/>
                </a:solidFill>
              </a:rPr>
              <a:t/>
            </a:r>
            <a:br>
              <a:rPr lang="en-US">
                <a:solidFill>
                  <a:schemeClr val="tx1"/>
                </a:solidFill>
              </a:rPr>
            </a:br>
            <a:r>
              <a:rPr lang="en-US">
                <a:solidFill>
                  <a:srgbClr val="262626"/>
                </a:solidFill>
                <a:latin typeface="Century Schoolbook"/>
              </a:rPr>
              <a:t>Contain</a:t>
            </a:r>
            <a:r>
              <a:rPr lang="en-US"/>
              <a:t> </a:t>
            </a:r>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US"/>
              <a:t>Pluto has an atmosphere that is made of nitrogen. It is not there year round however. As the planet warms up, the nitrogen evaporates but the cooler Pluto gets, the nitrogen freezes and returns to being the atmosphere. </a:t>
            </a:r>
          </a:p>
          <a:p>
            <a:r>
              <a:rPr lang="en-US">
                <a:solidFill>
                  <a:srgbClr val="262626"/>
                </a:solidFill>
              </a:rPr>
              <a:t>Eris's atmosphere has frozen into a glaze that covers the planet. However, we don't know what that "glaze" is composed of.</a:t>
            </a:r>
          </a:p>
          <a:p>
            <a:r>
              <a:rPr lang="en-US">
                <a:solidFill>
                  <a:srgbClr val="262626"/>
                </a:solidFill>
              </a:rPr>
              <a:t>Scientists believe that </a:t>
            </a:r>
            <a:r>
              <a:rPr lang="en-US" err="1">
                <a:solidFill>
                  <a:srgbClr val="262626"/>
                </a:solidFill>
              </a:rPr>
              <a:t>MakeMake</a:t>
            </a:r>
            <a:r>
              <a:rPr lang="en-US">
                <a:solidFill>
                  <a:srgbClr val="262626"/>
                </a:solidFill>
              </a:rPr>
              <a:t> has no atmosphere but could create one, like a comet, when it approaches the point in its orbit when it is closest to the sun.</a:t>
            </a:r>
          </a:p>
          <a:p>
            <a:r>
              <a:rPr lang="en-US">
                <a:solidFill>
                  <a:srgbClr val="262626"/>
                </a:solidFill>
              </a:rPr>
              <a:t>Scientists still don't know if Haumea has an atmosphere.</a:t>
            </a:r>
          </a:p>
          <a:p>
            <a:r>
              <a:rPr lang="en-US">
                <a:solidFill>
                  <a:schemeClr val="tx1"/>
                </a:solidFill>
              </a:rPr>
              <a:t>The Dawn mission detected a weak atmosphere on Ceres. They think it is made by solar wind hitting water molecules. </a:t>
            </a:r>
          </a:p>
          <a:p>
            <a:endParaRPr lang="en-US">
              <a:solidFill>
                <a:schemeClr val="tx1"/>
              </a:solidFill>
            </a:endParaRPr>
          </a:p>
        </p:txBody>
      </p:sp>
    </p:spTree>
    <p:extLst>
      <p:ext uri="{BB962C8B-B14F-4D97-AF65-F5344CB8AC3E}">
        <p14:creationId xmlns:p14="http://schemas.microsoft.com/office/powerpoint/2010/main" val="59429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034" y="560388"/>
            <a:ext cx="4108779" cy="4951412"/>
          </a:xfrm>
        </p:spPr>
        <p:txBody>
          <a:bodyPr/>
          <a:lstStyle/>
          <a:p>
            <a:r>
              <a:rPr lang="en-US"/>
              <a:t>The Average Temperature</a:t>
            </a:r>
            <a:r>
              <a:rPr lang="en-US">
                <a:solidFill>
                  <a:schemeClr val="tx1"/>
                </a:solidFill>
              </a:rPr>
              <a:t/>
            </a:r>
            <a:br>
              <a:rPr lang="en-US">
                <a:solidFill>
                  <a:schemeClr val="tx1"/>
                </a:solidFill>
              </a:rPr>
            </a:br>
            <a:r>
              <a:rPr lang="en-US">
                <a:solidFill>
                  <a:srgbClr val="262626"/>
                </a:solidFill>
                <a:latin typeface="Century Schoolbook"/>
              </a:rPr>
              <a:t>on the Dwarf Planets</a:t>
            </a:r>
            <a:r>
              <a:rPr lang="en-US"/>
              <a:t> </a:t>
            </a:r>
          </a:p>
        </p:txBody>
      </p:sp>
      <p:sp>
        <p:nvSpPr>
          <p:cNvPr id="3" name="Content Placeholder 2"/>
          <p:cNvSpPr>
            <a:spLocks noGrp="1"/>
          </p:cNvSpPr>
          <p:nvPr>
            <p:ph idx="1"/>
          </p:nvPr>
        </p:nvSpPr>
        <p:spPr/>
        <p:txBody>
          <a:bodyPr vert="horz" lIns="91440" tIns="45720" rIns="91440" bIns="45720" rtlCol="0" anchor="t">
            <a:normAutofit/>
          </a:bodyPr>
          <a:lstStyle/>
          <a:p>
            <a:r>
              <a:rPr lang="en-US">
                <a:solidFill>
                  <a:schemeClr val="tx1"/>
                </a:solidFill>
                <a:latin typeface="Corbel"/>
              </a:rPr>
              <a:t>The average temperature on Pluto –380° Fahrenheit. The lowest temperature recorded is about –400° Fahrenheit. The highest temperature recorded is -360° Fahrenheit.</a:t>
            </a:r>
          </a:p>
          <a:p>
            <a:r>
              <a:rPr lang="en-US" err="1">
                <a:solidFill>
                  <a:schemeClr val="tx1"/>
                </a:solidFill>
                <a:latin typeface="Corbel"/>
              </a:rPr>
              <a:t>Makemake's</a:t>
            </a:r>
            <a:r>
              <a:rPr lang="en-US">
                <a:solidFill>
                  <a:schemeClr val="tx1"/>
                </a:solidFill>
                <a:latin typeface="Corbel"/>
              </a:rPr>
              <a:t> average temperature is about -406° Fahrenheit.</a:t>
            </a:r>
          </a:p>
          <a:p>
            <a:r>
              <a:rPr lang="en-US">
                <a:solidFill>
                  <a:schemeClr val="tx1"/>
                </a:solidFill>
                <a:latin typeface="Corbel"/>
              </a:rPr>
              <a:t>The average surface temperature on Eris is -243° Fahrenheit.</a:t>
            </a:r>
          </a:p>
          <a:p>
            <a:r>
              <a:rPr lang="en-US">
                <a:solidFill>
                  <a:schemeClr val="tx1"/>
                </a:solidFill>
                <a:latin typeface="Corbel"/>
              </a:rPr>
              <a:t>The average surface temperature of the dwarf planet Haumea is -402° Fahrenheit.</a:t>
            </a:r>
          </a:p>
          <a:p>
            <a:r>
              <a:rPr lang="en-US">
                <a:solidFill>
                  <a:schemeClr val="tx1"/>
                </a:solidFill>
                <a:latin typeface="Corbel"/>
              </a:rPr>
              <a:t>The highest temperature on the dwarf planet Ceres is -38° Fahrenheit. The average surface temperature during the day is -100° Fahrenheit and during the night its about -225° Fahrenheit.</a:t>
            </a:r>
          </a:p>
          <a:p>
            <a:endParaRPr lang="en-US">
              <a:solidFill>
                <a:schemeClr val="tx1"/>
              </a:solidFill>
              <a:latin typeface="Corbel"/>
            </a:endParaRPr>
          </a:p>
        </p:txBody>
      </p:sp>
      <p:pic>
        <p:nvPicPr>
          <p:cNvPr id="4" name="Picture 3" descr="Bazı cüce gezegenlerin dünya ile boyut karşılaştırması. Bu ..."/>
          <p:cNvPicPr>
            <a:picLocks noChangeAspect="1"/>
          </p:cNvPicPr>
          <p:nvPr/>
        </p:nvPicPr>
        <p:blipFill>
          <a:blip r:embed="rId3"/>
          <a:stretch>
            <a:fillRect/>
          </a:stretch>
        </p:blipFill>
        <p:spPr>
          <a:xfrm>
            <a:off x="852711" y="3695700"/>
            <a:ext cx="3852639" cy="2888027"/>
          </a:xfrm>
          <a:prstGeom prst="rect">
            <a:avLst/>
          </a:prstGeom>
        </p:spPr>
      </p:pic>
    </p:spTree>
    <p:extLst>
      <p:ext uri="{BB962C8B-B14F-4D97-AF65-F5344CB8AC3E}">
        <p14:creationId xmlns:p14="http://schemas.microsoft.com/office/powerpoint/2010/main" val="2943515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Gravity on the Dwarf Planets</a:t>
            </a:r>
          </a:p>
        </p:txBody>
      </p:sp>
      <p:sp>
        <p:nvSpPr>
          <p:cNvPr id="3" name="Content Placeholder 2"/>
          <p:cNvSpPr>
            <a:spLocks noGrp="1"/>
          </p:cNvSpPr>
          <p:nvPr>
            <p:ph idx="1"/>
          </p:nvPr>
        </p:nvSpPr>
        <p:spPr/>
        <p:txBody>
          <a:bodyPr vert="horz" lIns="91440" tIns="45720" rIns="91440" bIns="45720" rtlCol="0" anchor="t">
            <a:normAutofit/>
          </a:bodyPr>
          <a:lstStyle/>
          <a:p>
            <a:r>
              <a:rPr lang="en-US"/>
              <a:t>The surface gravity on Pluto is .66 m/s</a:t>
            </a:r>
            <a:r>
              <a:rPr lang="en-US" baseline="30000"/>
              <a:t>2</a:t>
            </a:r>
            <a:r>
              <a:rPr lang="en-US"/>
              <a:t>.</a:t>
            </a:r>
            <a:r>
              <a:rPr lang="en-US">
                <a:solidFill>
                  <a:srgbClr val="262626"/>
                </a:solidFill>
              </a:rPr>
              <a:t> A</a:t>
            </a:r>
            <a:r>
              <a:rPr lang="en-US">
                <a:solidFill>
                  <a:srgbClr val="000000"/>
                </a:solidFill>
              </a:rPr>
              <a:t> </a:t>
            </a:r>
            <a:r>
              <a:rPr lang="en-US">
                <a:solidFill>
                  <a:schemeClr val="tx1"/>
                </a:solidFill>
              </a:rPr>
              <a:t>100 pound man would weigh 6 </a:t>
            </a:r>
            <a:r>
              <a:rPr lang="en-US" err="1">
                <a:solidFill>
                  <a:schemeClr val="tx1"/>
                </a:solidFill>
              </a:rPr>
              <a:t>lbs</a:t>
            </a:r>
            <a:r>
              <a:rPr lang="en-US">
                <a:solidFill>
                  <a:schemeClr val="tx1"/>
                </a:solidFill>
              </a:rPr>
              <a:t> on Pluto.</a:t>
            </a:r>
          </a:p>
          <a:p>
            <a:r>
              <a:rPr lang="en-US">
                <a:solidFill>
                  <a:schemeClr val="tx1"/>
                </a:solidFill>
              </a:rPr>
              <a:t>The surface gravity on Ceres is .27 m/s</a:t>
            </a:r>
            <a:r>
              <a:rPr lang="en-US" baseline="30000">
                <a:solidFill>
                  <a:schemeClr val="tx1"/>
                </a:solidFill>
              </a:rPr>
              <a:t>2</a:t>
            </a:r>
            <a:r>
              <a:rPr lang="en-US">
                <a:solidFill>
                  <a:schemeClr val="tx1"/>
                </a:solidFill>
              </a:rPr>
              <a:t>. A 100 pound man would weigh about 12 pounds on Ceres.</a:t>
            </a:r>
          </a:p>
          <a:p>
            <a:r>
              <a:rPr lang="en-US">
                <a:solidFill>
                  <a:schemeClr val="tx1"/>
                </a:solidFill>
              </a:rPr>
              <a:t>The dwarf planet Eris has .65 m/s</a:t>
            </a:r>
            <a:r>
              <a:rPr lang="en-US" baseline="30000">
                <a:solidFill>
                  <a:schemeClr val="tx1"/>
                </a:solidFill>
              </a:rPr>
              <a:t>2</a:t>
            </a:r>
            <a:r>
              <a:rPr lang="en-US">
                <a:solidFill>
                  <a:schemeClr val="tx1"/>
                </a:solidFill>
              </a:rPr>
              <a:t>. A 100 pound person would weigh about 29 pounds.</a:t>
            </a:r>
          </a:p>
          <a:p>
            <a:r>
              <a:rPr lang="en-US">
                <a:solidFill>
                  <a:schemeClr val="tx1"/>
                </a:solidFill>
              </a:rPr>
              <a:t>There is .44 m/s</a:t>
            </a:r>
            <a:r>
              <a:rPr lang="en-US" baseline="30000">
                <a:solidFill>
                  <a:schemeClr val="tx1"/>
                </a:solidFill>
              </a:rPr>
              <a:t>2</a:t>
            </a:r>
            <a:r>
              <a:rPr lang="en-US">
                <a:solidFill>
                  <a:schemeClr val="tx1"/>
                </a:solidFill>
              </a:rPr>
              <a:t> surface gravity on Haumea. A 100 pound person would weigh approximately 20 pounds on the dwarf planet.</a:t>
            </a:r>
          </a:p>
          <a:p>
            <a:r>
              <a:rPr lang="en-US">
                <a:solidFill>
                  <a:schemeClr val="tx1"/>
                </a:solidFill>
              </a:rPr>
              <a:t>The surface gravity on </a:t>
            </a:r>
            <a:r>
              <a:rPr lang="en-US" err="1">
                <a:solidFill>
                  <a:schemeClr val="tx1"/>
                </a:solidFill>
              </a:rPr>
              <a:t>MakeMake</a:t>
            </a:r>
            <a:r>
              <a:rPr lang="en-US">
                <a:solidFill>
                  <a:schemeClr val="tx1"/>
                </a:solidFill>
              </a:rPr>
              <a:t> is .5 m/s</a:t>
            </a:r>
            <a:r>
              <a:rPr lang="en-US" baseline="30000">
                <a:solidFill>
                  <a:schemeClr val="tx1"/>
                </a:solidFill>
              </a:rPr>
              <a:t>2</a:t>
            </a:r>
            <a:r>
              <a:rPr lang="en-US">
                <a:solidFill>
                  <a:schemeClr val="tx1"/>
                </a:solidFill>
              </a:rPr>
              <a:t>. A 100 pound man would weigh 23 pounds on </a:t>
            </a:r>
            <a:r>
              <a:rPr lang="en-US" err="1">
                <a:solidFill>
                  <a:schemeClr val="tx1"/>
                </a:solidFill>
              </a:rPr>
              <a:t>MakeMake</a:t>
            </a:r>
            <a:r>
              <a:rPr lang="en-US">
                <a:solidFill>
                  <a:schemeClr val="tx1"/>
                </a:solidFill>
              </a:rPr>
              <a:t>.</a:t>
            </a:r>
          </a:p>
          <a:p>
            <a:r>
              <a:rPr lang="en-US">
                <a:solidFill>
                  <a:schemeClr val="tx1"/>
                </a:solidFill>
              </a:rPr>
              <a:t>m/s</a:t>
            </a:r>
            <a:r>
              <a:rPr lang="en-US" baseline="30000">
                <a:solidFill>
                  <a:schemeClr val="tx1"/>
                </a:solidFill>
              </a:rPr>
              <a:t>2</a:t>
            </a:r>
            <a:r>
              <a:rPr lang="en-US">
                <a:solidFill>
                  <a:schemeClr val="tx1"/>
                </a:solidFill>
              </a:rPr>
              <a:t>= meters per second squared</a:t>
            </a:r>
          </a:p>
        </p:txBody>
      </p:sp>
    </p:spTree>
    <p:extLst>
      <p:ext uri="{BB962C8B-B14F-4D97-AF65-F5344CB8AC3E}">
        <p14:creationId xmlns:p14="http://schemas.microsoft.com/office/powerpoint/2010/main" val="4156952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Moons that Orbit the Dwarf Planets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pPr marL="0" indent="0">
              <a:buNone/>
            </a:pPr>
            <a:r>
              <a:rPr lang="en-US"/>
              <a:t>Pluto:</a:t>
            </a:r>
          </a:p>
          <a:p>
            <a:pPr marL="0" indent="0">
              <a:buNone/>
            </a:pPr>
            <a:r>
              <a:rPr lang="en-US"/>
              <a:t>-</a:t>
            </a:r>
            <a:r>
              <a:rPr lang="en-US">
                <a:solidFill>
                  <a:srgbClr val="262626"/>
                </a:solidFill>
              </a:rPr>
              <a:t>Charon: It was discovered in 1978 and is also called Pluto1.</a:t>
            </a:r>
            <a:endParaRPr lang="en-US">
              <a:solidFill>
                <a:schemeClr val="tx1"/>
              </a:solidFill>
            </a:endParaRPr>
          </a:p>
          <a:p>
            <a:pPr marL="0" indent="0">
              <a:buNone/>
            </a:pPr>
            <a:r>
              <a:rPr lang="en-US">
                <a:solidFill>
                  <a:srgbClr val="262626"/>
                </a:solidFill>
              </a:rPr>
              <a:t>-Hydra: It was discovered in June of 2005 and was visited in July of 2015.</a:t>
            </a:r>
          </a:p>
          <a:p>
            <a:pPr marL="0" indent="0">
              <a:buNone/>
            </a:pPr>
            <a:r>
              <a:rPr lang="en-US">
                <a:solidFill>
                  <a:srgbClr val="262626"/>
                </a:solidFill>
              </a:rPr>
              <a:t>-Nix: It was discovered in June of 2005.</a:t>
            </a:r>
          </a:p>
          <a:p>
            <a:pPr marL="0" indent="0">
              <a:buNone/>
            </a:pPr>
            <a:r>
              <a:rPr lang="en-US">
                <a:solidFill>
                  <a:srgbClr val="262626"/>
                </a:solidFill>
              </a:rPr>
              <a:t>-Kerberos: It was discovered on June 28th, 2011.</a:t>
            </a:r>
          </a:p>
          <a:p>
            <a:pPr marL="0" indent="0">
              <a:buNone/>
            </a:pPr>
            <a:r>
              <a:rPr lang="en-US">
                <a:solidFill>
                  <a:srgbClr val="262626"/>
                </a:solidFill>
              </a:rPr>
              <a:t>-Styx: It was discovered on June 26th, 2012.</a:t>
            </a:r>
          </a:p>
          <a:p>
            <a:pPr marL="0" indent="0">
              <a:buNone/>
            </a:pPr>
            <a:r>
              <a:rPr lang="en-US">
                <a:solidFill>
                  <a:srgbClr val="262626"/>
                </a:solidFill>
              </a:rPr>
              <a:t>Eris</a:t>
            </a:r>
          </a:p>
          <a:p>
            <a:pPr marL="0" indent="0">
              <a:buNone/>
            </a:pPr>
            <a:r>
              <a:rPr lang="en-US">
                <a:solidFill>
                  <a:srgbClr val="262626"/>
                </a:solidFill>
              </a:rPr>
              <a:t>-</a:t>
            </a:r>
            <a:r>
              <a:rPr lang="en-US" err="1">
                <a:solidFill>
                  <a:srgbClr val="262626"/>
                </a:solidFill>
              </a:rPr>
              <a:t>Dysnomia</a:t>
            </a:r>
            <a:r>
              <a:rPr lang="en-US">
                <a:solidFill>
                  <a:srgbClr val="262626"/>
                </a:solidFill>
              </a:rPr>
              <a:t>: It was discovered in 2005, and is the only known moon to Eris.</a:t>
            </a:r>
          </a:p>
          <a:p>
            <a:pPr marL="0" indent="0">
              <a:buNone/>
            </a:pPr>
            <a:r>
              <a:rPr lang="en-US" err="1">
                <a:solidFill>
                  <a:schemeClr val="tx1"/>
                </a:solidFill>
              </a:rPr>
              <a:t>MakeMake</a:t>
            </a:r>
            <a:endParaRPr lang="en-US">
              <a:solidFill>
                <a:schemeClr val="tx1"/>
              </a:solidFill>
            </a:endParaRPr>
          </a:p>
          <a:p>
            <a:pPr marL="0" indent="0">
              <a:buNone/>
            </a:pPr>
            <a:r>
              <a:rPr lang="en-US">
                <a:solidFill>
                  <a:srgbClr val="262626"/>
                </a:solidFill>
              </a:rPr>
              <a:t>-S/2015 (136472) 1: It was discovered in April of 2015, and is the only known planet to </a:t>
            </a:r>
            <a:r>
              <a:rPr lang="en-US" err="1">
                <a:solidFill>
                  <a:srgbClr val="262626"/>
                </a:solidFill>
              </a:rPr>
              <a:t>MakeMake</a:t>
            </a:r>
            <a:r>
              <a:rPr lang="en-US">
                <a:solidFill>
                  <a:srgbClr val="262626"/>
                </a:solidFill>
              </a:rPr>
              <a:t>.</a:t>
            </a:r>
          </a:p>
          <a:p>
            <a:pPr marL="0" indent="0">
              <a:buNone/>
            </a:pPr>
            <a:r>
              <a:rPr lang="en-US">
                <a:solidFill>
                  <a:srgbClr val="262626"/>
                </a:solidFill>
              </a:rPr>
              <a:t>Haumea</a:t>
            </a:r>
          </a:p>
          <a:p>
            <a:pPr marL="0" indent="0">
              <a:buNone/>
            </a:pPr>
            <a:r>
              <a:rPr lang="en-US">
                <a:solidFill>
                  <a:srgbClr val="262626"/>
                </a:solidFill>
              </a:rPr>
              <a:t>-</a:t>
            </a:r>
            <a:r>
              <a:rPr lang="en-US" err="1">
                <a:solidFill>
                  <a:srgbClr val="262626"/>
                </a:solidFill>
              </a:rPr>
              <a:t>Hi'aka</a:t>
            </a:r>
            <a:r>
              <a:rPr lang="en-US">
                <a:solidFill>
                  <a:srgbClr val="262626"/>
                </a:solidFill>
              </a:rPr>
              <a:t>: It was discovered on January 26th of 2005.</a:t>
            </a:r>
            <a:endParaRPr lang="en-US">
              <a:solidFill>
                <a:schemeClr val="tx1"/>
              </a:solidFill>
            </a:endParaRPr>
          </a:p>
          <a:p>
            <a:pPr marL="0" indent="0">
              <a:buNone/>
            </a:pPr>
            <a:r>
              <a:rPr lang="en-US">
                <a:solidFill>
                  <a:schemeClr val="tx1"/>
                </a:solidFill>
              </a:rPr>
              <a:t>-</a:t>
            </a:r>
            <a:r>
              <a:rPr lang="en-US" err="1">
                <a:solidFill>
                  <a:schemeClr val="tx1"/>
                </a:solidFill>
              </a:rPr>
              <a:t>Namaka</a:t>
            </a:r>
            <a:r>
              <a:rPr lang="en-US">
                <a:solidFill>
                  <a:schemeClr val="tx1"/>
                </a:solidFill>
              </a:rPr>
              <a:t>: It was discovered on June 30th of 2005.</a:t>
            </a:r>
          </a:p>
          <a:p>
            <a:pPr marL="0" indent="0">
              <a:buNone/>
            </a:pPr>
            <a:r>
              <a:rPr lang="en-US">
                <a:solidFill>
                  <a:schemeClr val="tx1"/>
                </a:solidFill>
              </a:rPr>
              <a:t>Ceres</a:t>
            </a:r>
          </a:p>
          <a:p>
            <a:pPr marL="0" indent="0">
              <a:buNone/>
            </a:pPr>
            <a:r>
              <a:rPr lang="en-US">
                <a:solidFill>
                  <a:schemeClr val="tx1"/>
                </a:solidFill>
              </a:rPr>
              <a:t>-No known moons.</a:t>
            </a:r>
          </a:p>
          <a:p>
            <a:pPr marL="0" indent="0">
              <a:buNone/>
            </a:pPr>
            <a:endParaRPr lang="en-US">
              <a:solidFill>
                <a:schemeClr val="tx1"/>
              </a:solidFill>
              <a:latin typeface="Corbel"/>
            </a:endParaRPr>
          </a:p>
          <a:p>
            <a:pPr marL="0" indent="0">
              <a:buNone/>
            </a:pPr>
            <a:endParaRPr lang="en-US">
              <a:solidFill>
                <a:schemeClr val="tx1"/>
              </a:solidFill>
              <a:latin typeface="Corbel"/>
            </a:endParaRPr>
          </a:p>
          <a:p>
            <a:pPr marL="0" indent="0">
              <a:buNone/>
            </a:pPr>
            <a:endParaRPr lang="en-US">
              <a:solidFill>
                <a:schemeClr val="tx1"/>
              </a:solidFill>
              <a:latin typeface="Corbel"/>
            </a:endParaRPr>
          </a:p>
        </p:txBody>
      </p:sp>
      <p:pic>
        <p:nvPicPr>
          <p:cNvPr id="5" name="Picture 4" descr="The Pluto system – the dwarf planet itself, and its five moons; the ..."/>
          <p:cNvPicPr>
            <a:picLocks noChangeAspect="1"/>
          </p:cNvPicPr>
          <p:nvPr/>
        </p:nvPicPr>
        <p:blipFill>
          <a:blip r:embed="rId3"/>
          <a:stretch>
            <a:fillRect/>
          </a:stretch>
        </p:blipFill>
        <p:spPr>
          <a:xfrm>
            <a:off x="701435" y="3590925"/>
            <a:ext cx="3947525" cy="3152341"/>
          </a:xfrm>
          <a:prstGeom prst="rect">
            <a:avLst/>
          </a:prstGeom>
        </p:spPr>
      </p:pic>
    </p:spTree>
    <p:extLst>
      <p:ext uri="{BB962C8B-B14F-4D97-AF65-F5344CB8AC3E}">
        <p14:creationId xmlns:p14="http://schemas.microsoft.com/office/powerpoint/2010/main" val="2923639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569066"/>
            <a:ext cx="4076430" cy="4951412"/>
          </a:xfrm>
        </p:spPr>
        <p:txBody>
          <a:bodyPr>
            <a:normAutofit/>
          </a:bodyPr>
          <a:lstStyle/>
          <a:p>
            <a:r>
              <a:rPr lang="en-US"/>
              <a:t>The Distance from the Sun to the Different </a:t>
            </a:r>
            <a:r>
              <a:rPr lang="en-US">
                <a:solidFill>
                  <a:schemeClr val="tx1"/>
                </a:solidFill>
              </a:rPr>
              <a:t/>
            </a:r>
            <a:br>
              <a:rPr lang="en-US">
                <a:solidFill>
                  <a:schemeClr val="tx1"/>
                </a:solidFill>
              </a:rPr>
            </a:br>
            <a:r>
              <a:rPr lang="en-US"/>
              <a:t>Dwarf Planets</a:t>
            </a:r>
          </a:p>
        </p:txBody>
      </p:sp>
      <p:sp>
        <p:nvSpPr>
          <p:cNvPr id="3" name="Content Placeholder 2"/>
          <p:cNvSpPr>
            <a:spLocks noGrp="1"/>
          </p:cNvSpPr>
          <p:nvPr>
            <p:ph idx="1"/>
          </p:nvPr>
        </p:nvSpPr>
        <p:spPr>
          <a:xfrm>
            <a:off x="5324475" y="569066"/>
            <a:ext cx="6248398" cy="5655156"/>
          </a:xfrm>
        </p:spPr>
        <p:txBody>
          <a:bodyPr vert="horz" lIns="91440" tIns="45720" rIns="91440" bIns="45720" rtlCol="0" anchor="t">
            <a:normAutofit fontScale="92500" lnSpcReduction="10000"/>
          </a:bodyPr>
          <a:lstStyle/>
          <a:p>
            <a:r>
              <a:rPr lang="en-US">
                <a:solidFill>
                  <a:schemeClr val="tx1"/>
                </a:solidFill>
                <a:latin typeface="Calibri"/>
              </a:rPr>
              <a:t>At the closest point of its orbit, Pluto gets to within 4.44 billion km from the Sun. At its most distant point of its orbit Pluto gets to within 7.38 billion km of the Sun. The average distance from the Sun is 5,906,292,480 km.</a:t>
            </a:r>
          </a:p>
          <a:p>
            <a:r>
              <a:rPr lang="en-US">
                <a:solidFill>
                  <a:schemeClr val="tx1"/>
                </a:solidFill>
                <a:latin typeface="Calibri"/>
              </a:rPr>
              <a:t> The average distance from Eris to the Sun is 14,062,199,874 km.</a:t>
            </a:r>
          </a:p>
          <a:p>
            <a:r>
              <a:rPr lang="en-US">
                <a:solidFill>
                  <a:schemeClr val="tx1"/>
                </a:solidFill>
                <a:latin typeface="Calibri"/>
              </a:rPr>
              <a:t>The average distance from the Sun for Haumea is  6,447,668,226.7 km. The furthest away it can get is 7,704,290,340.5 km.</a:t>
            </a:r>
          </a:p>
          <a:p>
            <a:r>
              <a:rPr lang="en-US">
                <a:solidFill>
                  <a:schemeClr val="tx1"/>
                </a:solidFill>
                <a:latin typeface="Calibri"/>
              </a:rPr>
              <a:t>The approximate distance from Ceres to the Sun is 413,832,587 km. The closest it will get to the Sun is 380,995,855 km. The furthest away it will get from the Sun is 446,669,320 km. </a:t>
            </a:r>
          </a:p>
          <a:p>
            <a:r>
              <a:rPr lang="en-US">
                <a:solidFill>
                  <a:schemeClr val="tx1"/>
                </a:solidFill>
                <a:latin typeface="Calibri"/>
              </a:rPr>
              <a:t>The average distance from the Sun to </a:t>
            </a:r>
            <a:r>
              <a:rPr lang="en-US" err="1">
                <a:solidFill>
                  <a:schemeClr val="tx1"/>
                </a:solidFill>
                <a:latin typeface="Calibri"/>
              </a:rPr>
              <a:t>MakeMake</a:t>
            </a:r>
            <a:r>
              <a:rPr lang="en-US">
                <a:solidFill>
                  <a:schemeClr val="tx1"/>
                </a:solidFill>
                <a:latin typeface="Calibri"/>
              </a:rPr>
              <a:t> is 6,844,102,584.1 km. The closest it will ever get to the Sun is 5.761 billion km. The furthest away from the sun it will get is 7.940 billion km. </a:t>
            </a:r>
          </a:p>
        </p:txBody>
      </p:sp>
    </p:spTree>
    <p:extLst>
      <p:ext uri="{BB962C8B-B14F-4D97-AF65-F5344CB8AC3E}">
        <p14:creationId xmlns:p14="http://schemas.microsoft.com/office/powerpoint/2010/main" val="1943898602"/>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331</Words>
  <Application>Microsoft Office PowerPoint</Application>
  <PresentationFormat>Widescreen</PresentationFormat>
  <Paragraphs>106</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Schoolbook</vt:lpstr>
      <vt:lpstr>Corbel</vt:lpstr>
      <vt:lpstr>Headlines</vt:lpstr>
      <vt:lpstr>Pluto and the dwarf planets</vt:lpstr>
      <vt:lpstr>The Dwarf Planets</vt:lpstr>
      <vt:lpstr>Exploration of the Dwarf  Planets</vt:lpstr>
      <vt:lpstr>Features on the Dwarf  Planets</vt:lpstr>
      <vt:lpstr>The Atmospheres and the  Gasses the Atmospheres  Contain </vt:lpstr>
      <vt:lpstr>The Average Temperature on the Dwarf Planets </vt:lpstr>
      <vt:lpstr>The Gravity on the Dwarf Planets</vt:lpstr>
      <vt:lpstr>The Moons that Orbit the Dwarf Planets</vt:lpstr>
      <vt:lpstr>The Distance from the Sun to the Different  Dwarf Planets</vt:lpstr>
      <vt:lpstr>The Time it Takes the Dwarf  Planets to Orbit the Sun</vt:lpstr>
      <vt:lpstr>The Time it Takes for the Dwarf Planets to Rotate</vt:lpstr>
      <vt:lpstr>The Diameter,  Mass, and Density of the Dwarf  Planets</vt:lpstr>
      <vt:lpstr>Fun Facts about the Dwarf Planets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Pluto and the dwarf planets</dc:title>
  <dc:creator>SCHILLING ANGELA</dc:creator>
  <cp:lastModifiedBy>SCHILLING ANGELA</cp:lastModifiedBy>
  <cp:revision>2</cp:revision>
  <dcterms:modified xsi:type="dcterms:W3CDTF">2016-11-22T19:17:12Z</dcterms:modified>
</cp:coreProperties>
</file>