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2" r:id="rId6"/>
    <p:sldId id="260" r:id="rId7"/>
    <p:sldId id="258" r:id="rId8"/>
    <p:sldId id="263" r:id="rId9"/>
    <p:sldId id="265" r:id="rId10"/>
    <p:sldId id="264" r:id="rId11"/>
    <p:sldId id="267" r:id="rId12"/>
    <p:sldId id="262" r:id="rId13"/>
    <p:sldId id="261" r:id="rId14"/>
    <p:sldId id="269" r:id="rId15"/>
    <p:sldId id="268" r:id="rId16"/>
    <p:sldId id="257" r:id="rId17"/>
    <p:sldId id="271" r:id="rId18"/>
    <p:sldId id="270" r:id="rId19"/>
    <p:sldId id="259" r:id="rId20"/>
    <p:sldId id="273" r:id="rId21"/>
    <p:sldId id="274" r:id="rId22"/>
    <p:sldId id="279" r:id="rId23"/>
    <p:sldId id="278" r:id="rId24"/>
    <p:sldId id="275" r:id="rId25"/>
    <p:sldId id="280" r:id="rId26"/>
    <p:sldId id="281" r:id="rId27"/>
    <p:sldId id="276" r:id="rId28"/>
    <p:sldId id="277" r:id="rId29"/>
    <p:sldId id="282" r:id="rId30"/>
    <p:sldId id="283" r:id="rId31"/>
    <p:sldId id="284"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46" d="100"/>
          <a:sy n="46" d="100"/>
        </p:scale>
        <p:origin x="13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_4jgUcxMez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8000" dirty="0" smtClean="0"/>
              <a:t>Protect the skin you’re in</a:t>
            </a:r>
            <a:endParaRPr lang="en-US" sz="8000" dirty="0"/>
          </a:p>
        </p:txBody>
      </p:sp>
      <p:sp>
        <p:nvSpPr>
          <p:cNvPr id="3" name="Subtitle 2"/>
          <p:cNvSpPr>
            <a:spLocks noGrp="1"/>
          </p:cNvSpPr>
          <p:nvPr>
            <p:ph type="subTitle" idx="1"/>
          </p:nvPr>
        </p:nvSpPr>
        <p:spPr>
          <a:xfrm>
            <a:off x="1484312" y="3819483"/>
            <a:ext cx="6400800" cy="1947333"/>
          </a:xfrm>
        </p:spPr>
        <p:txBody>
          <a:bodyPr/>
          <a:lstStyle/>
          <a:p>
            <a:pPr algn="ctr"/>
            <a:r>
              <a:rPr lang="en-US" dirty="0" smtClean="0"/>
              <a:t>A Lab about Ultraviolet (UV) Radiation</a:t>
            </a:r>
            <a:endParaRPr lang="en-US" dirty="0"/>
          </a:p>
        </p:txBody>
      </p:sp>
    </p:spTree>
    <p:extLst>
      <p:ext uri="{BB962C8B-B14F-4D97-AF65-F5344CB8AC3E}">
        <p14:creationId xmlns:p14="http://schemas.microsoft.com/office/powerpoint/2010/main" val="163358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You will be provided with…</a:t>
            </a:r>
            <a:endParaRPr lang="en-US" dirty="0"/>
          </a:p>
        </p:txBody>
      </p:sp>
      <p:sp>
        <p:nvSpPr>
          <p:cNvPr id="3" name="Content Placeholder 2"/>
          <p:cNvSpPr>
            <a:spLocks noGrp="1"/>
          </p:cNvSpPr>
          <p:nvPr>
            <p:ph idx="1"/>
          </p:nvPr>
        </p:nvSpPr>
        <p:spPr>
          <a:xfrm>
            <a:off x="464756" y="1670304"/>
            <a:ext cx="11556556" cy="5035296"/>
          </a:xfrm>
        </p:spPr>
        <p:txBody>
          <a:bodyPr>
            <a:normAutofit fontScale="92500"/>
          </a:bodyPr>
          <a:lstStyle/>
          <a:p>
            <a:pPr lvl="1"/>
            <a:r>
              <a:rPr lang="en-US" sz="3000" dirty="0" smtClean="0"/>
              <a:t>Time to experiment</a:t>
            </a:r>
          </a:p>
          <a:p>
            <a:pPr lvl="1"/>
            <a:r>
              <a:rPr lang="en-US" sz="3000" dirty="0" smtClean="0"/>
              <a:t>Time to create a visual display and prepare a presentation</a:t>
            </a:r>
          </a:p>
          <a:p>
            <a:pPr lvl="1"/>
            <a:r>
              <a:rPr lang="en-US" sz="3000" dirty="0" smtClean="0"/>
              <a:t>UV emitting black light</a:t>
            </a:r>
          </a:p>
          <a:p>
            <a:pPr lvl="1"/>
            <a:r>
              <a:rPr lang="en-US" sz="3000" dirty="0" smtClean="0"/>
              <a:t>UV color-changing beads</a:t>
            </a:r>
            <a:r>
              <a:rPr lang="en-US" sz="3000" dirty="0"/>
              <a:t> </a:t>
            </a:r>
            <a:r>
              <a:rPr lang="en-US" sz="3000" dirty="0" smtClean="0"/>
              <a:t>(and a rating scale to determine color change)</a:t>
            </a:r>
          </a:p>
          <a:p>
            <a:pPr lvl="1"/>
            <a:r>
              <a:rPr lang="en-US" sz="3000" dirty="0" smtClean="0"/>
              <a:t>Some Background Information on Black Lights, The Electromagnetic Spectrum and UV color-changing beads</a:t>
            </a:r>
          </a:p>
          <a:p>
            <a:pPr lvl="1"/>
            <a:r>
              <a:rPr lang="en-US" sz="3000" dirty="0" smtClean="0"/>
              <a:t>Science Display Board and art supplies to create a visual display</a:t>
            </a:r>
          </a:p>
        </p:txBody>
      </p:sp>
    </p:spTree>
    <p:extLst>
      <p:ext uri="{BB962C8B-B14F-4D97-AF65-F5344CB8AC3E}">
        <p14:creationId xmlns:p14="http://schemas.microsoft.com/office/powerpoint/2010/main" val="341961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First steps (</a:t>
            </a:r>
            <a:r>
              <a:rPr lang="en-US" dirty="0" err="1" smtClean="0"/>
              <a:t>cont</a:t>
            </a:r>
            <a:r>
              <a:rPr lang="en-US" dirty="0" smtClean="0"/>
              <a:t>)…</a:t>
            </a:r>
            <a:endParaRPr lang="en-US" dirty="0"/>
          </a:p>
        </p:txBody>
      </p:sp>
      <p:sp>
        <p:nvSpPr>
          <p:cNvPr id="3" name="Content Placeholder 2"/>
          <p:cNvSpPr>
            <a:spLocks noGrp="1"/>
          </p:cNvSpPr>
          <p:nvPr>
            <p:ph idx="1"/>
          </p:nvPr>
        </p:nvSpPr>
        <p:spPr>
          <a:xfrm>
            <a:off x="464756" y="1670304"/>
            <a:ext cx="11556556" cy="5035296"/>
          </a:xfrm>
        </p:spPr>
        <p:txBody>
          <a:bodyPr>
            <a:normAutofit fontScale="92500" lnSpcReduction="20000"/>
          </a:bodyPr>
          <a:lstStyle/>
          <a:p>
            <a:pPr marL="457200" lvl="1" indent="0">
              <a:buNone/>
            </a:pPr>
            <a:endParaRPr lang="en-US" sz="2800" dirty="0" smtClean="0"/>
          </a:p>
          <a:p>
            <a:r>
              <a:rPr lang="en-US" sz="3000" b="1" dirty="0" smtClean="0"/>
              <a:t>Make a plan for bringing in materials</a:t>
            </a:r>
          </a:p>
          <a:p>
            <a:pPr lvl="1"/>
            <a:endParaRPr lang="en-US" sz="2800" dirty="0" smtClean="0"/>
          </a:p>
          <a:p>
            <a:pPr lvl="1"/>
            <a:r>
              <a:rPr lang="en-US" sz="2800" dirty="0" smtClean="0"/>
              <a:t>Who in your group already has supplies you need?</a:t>
            </a:r>
          </a:p>
          <a:p>
            <a:pPr lvl="1"/>
            <a:r>
              <a:rPr lang="en-US" sz="2800" dirty="0" smtClean="0"/>
              <a:t>Does anything need to be purchased?</a:t>
            </a:r>
          </a:p>
          <a:p>
            <a:pPr lvl="2"/>
            <a:r>
              <a:rPr lang="en-US" sz="2600" dirty="0" smtClean="0"/>
              <a:t>ONLY buy supplies if they will be used by you or your family after the project!</a:t>
            </a:r>
          </a:p>
          <a:p>
            <a:pPr lvl="1"/>
            <a:r>
              <a:rPr lang="en-US" sz="2800" dirty="0" smtClean="0"/>
              <a:t>Supplies should be brought in no later than Friday, March 4</a:t>
            </a:r>
            <a:r>
              <a:rPr lang="en-US" sz="2800" baseline="30000" dirty="0" smtClean="0"/>
              <a:t>th</a:t>
            </a:r>
            <a:r>
              <a:rPr lang="en-US" sz="2800" dirty="0" smtClean="0"/>
              <a:t>.</a:t>
            </a:r>
            <a:r>
              <a:rPr lang="en-US" sz="2800" b="1" dirty="0" smtClean="0"/>
              <a:t> </a:t>
            </a:r>
          </a:p>
          <a:p>
            <a:pPr lvl="2"/>
            <a:r>
              <a:rPr lang="en-US" sz="2600" dirty="0" smtClean="0"/>
              <a:t>Bring your supplies in ASAP in a bag labeled with your name</a:t>
            </a:r>
          </a:p>
          <a:p>
            <a:pPr lvl="2"/>
            <a:r>
              <a:rPr lang="en-US" sz="2600" dirty="0" smtClean="0"/>
              <a:t>Your teacher will keep them in a safe spot and ONLY YOU and YOUR GROUP will have access to them</a:t>
            </a:r>
          </a:p>
          <a:p>
            <a:pPr lvl="2"/>
            <a:endParaRPr lang="en-US" sz="2600" dirty="0" smtClean="0"/>
          </a:p>
          <a:p>
            <a:pPr marL="0" indent="0">
              <a:buNone/>
            </a:pPr>
            <a:endParaRPr lang="en-US" sz="3000" dirty="0"/>
          </a:p>
        </p:txBody>
      </p:sp>
    </p:spTree>
    <p:extLst>
      <p:ext uri="{BB962C8B-B14F-4D97-AF65-F5344CB8AC3E}">
        <p14:creationId xmlns:p14="http://schemas.microsoft.com/office/powerpoint/2010/main" val="4165218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First steps…</a:t>
            </a:r>
            <a:endParaRPr lang="en-US" dirty="0"/>
          </a:p>
        </p:txBody>
      </p:sp>
      <p:sp>
        <p:nvSpPr>
          <p:cNvPr id="3" name="Content Placeholder 2"/>
          <p:cNvSpPr>
            <a:spLocks noGrp="1"/>
          </p:cNvSpPr>
          <p:nvPr>
            <p:ph idx="1"/>
          </p:nvPr>
        </p:nvSpPr>
        <p:spPr>
          <a:xfrm>
            <a:off x="464756" y="1670304"/>
            <a:ext cx="11556556" cy="5035296"/>
          </a:xfrm>
        </p:spPr>
        <p:txBody>
          <a:bodyPr>
            <a:normAutofit fontScale="62500" lnSpcReduction="20000"/>
          </a:bodyPr>
          <a:lstStyle/>
          <a:p>
            <a:r>
              <a:rPr lang="en-US" sz="3000" b="1" dirty="0" smtClean="0"/>
              <a:t>Find a group</a:t>
            </a:r>
          </a:p>
          <a:p>
            <a:pPr lvl="1"/>
            <a:r>
              <a:rPr lang="en-US" sz="2800" dirty="0" smtClean="0"/>
              <a:t>Up to 4 people/group</a:t>
            </a:r>
          </a:p>
          <a:p>
            <a:pPr lvl="1"/>
            <a:r>
              <a:rPr lang="en-US" sz="2800" dirty="0" smtClean="0"/>
              <a:t>Working alone is ok, but A LOT of work</a:t>
            </a:r>
          </a:p>
          <a:p>
            <a:pPr lvl="1"/>
            <a:r>
              <a:rPr lang="en-US" sz="2800" dirty="0" smtClean="0"/>
              <a:t>Choose people interested in testing the same thing</a:t>
            </a:r>
          </a:p>
          <a:p>
            <a:pPr marL="457200" lvl="1" indent="0">
              <a:buNone/>
            </a:pPr>
            <a:endParaRPr lang="en-US" sz="2800" dirty="0" smtClean="0"/>
          </a:p>
          <a:p>
            <a:r>
              <a:rPr lang="en-US" sz="3000" b="1" dirty="0" smtClean="0"/>
              <a:t>Decide on a topic</a:t>
            </a:r>
          </a:p>
          <a:p>
            <a:pPr lvl="1"/>
            <a:r>
              <a:rPr lang="en-US" sz="2800" dirty="0" smtClean="0"/>
              <a:t>What are you interested in? </a:t>
            </a:r>
          </a:p>
          <a:p>
            <a:pPr lvl="1"/>
            <a:r>
              <a:rPr lang="en-US" sz="2800" dirty="0" smtClean="0"/>
              <a:t>What supplies do you have available? </a:t>
            </a:r>
          </a:p>
          <a:p>
            <a:pPr lvl="1"/>
            <a:r>
              <a:rPr lang="en-US" sz="2800" dirty="0" smtClean="0"/>
              <a:t>The topic is your choice, unless you come without supplies of your own</a:t>
            </a:r>
          </a:p>
          <a:p>
            <a:pPr lvl="1"/>
            <a:r>
              <a:rPr lang="en-US" sz="2800" dirty="0" smtClean="0"/>
              <a:t>Unsure…ideas on an upcoming slide…</a:t>
            </a:r>
          </a:p>
          <a:p>
            <a:pPr lvl="1"/>
            <a:endParaRPr lang="en-US" sz="2800" dirty="0" smtClean="0"/>
          </a:p>
          <a:p>
            <a:pPr marL="457200" lvl="1" indent="0" algn="ctr">
              <a:buNone/>
            </a:pPr>
            <a:r>
              <a:rPr lang="en-US" sz="4000" b="1" dirty="0" smtClean="0"/>
              <a:t>By the END OF THE HOUR…Tell your teacher who you are working with and what your topic idea is</a:t>
            </a:r>
          </a:p>
          <a:p>
            <a:pPr marL="457200" lvl="1" indent="0">
              <a:buNone/>
            </a:pPr>
            <a:endParaRPr lang="en-US" sz="2800" dirty="0" smtClean="0"/>
          </a:p>
        </p:txBody>
      </p:sp>
    </p:spTree>
    <p:extLst>
      <p:ext uri="{BB962C8B-B14F-4D97-AF65-F5344CB8AC3E}">
        <p14:creationId xmlns:p14="http://schemas.microsoft.com/office/powerpoint/2010/main" val="417470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Topic Ideas</a:t>
            </a:r>
            <a:endParaRPr lang="en-US" dirty="0"/>
          </a:p>
        </p:txBody>
      </p:sp>
      <p:sp>
        <p:nvSpPr>
          <p:cNvPr id="3" name="Content Placeholder 2"/>
          <p:cNvSpPr>
            <a:spLocks noGrp="1"/>
          </p:cNvSpPr>
          <p:nvPr>
            <p:ph idx="1"/>
          </p:nvPr>
        </p:nvSpPr>
        <p:spPr>
          <a:xfrm>
            <a:off x="464756" y="1670304"/>
            <a:ext cx="11556556" cy="5035296"/>
          </a:xfrm>
        </p:spPr>
        <p:txBody>
          <a:bodyPr>
            <a:normAutofit fontScale="85000" lnSpcReduction="20000"/>
          </a:bodyPr>
          <a:lstStyle/>
          <a:p>
            <a:pPr marL="0" indent="0">
              <a:buNone/>
            </a:pPr>
            <a:r>
              <a:rPr lang="en-US" sz="3200" dirty="0" smtClean="0"/>
              <a:t>** Make sure when choosing a topic, only 1 variable is changed (Example:  Testing different SPFs of sunscreen, then brand and application type should be kept the same)**</a:t>
            </a:r>
            <a:endParaRPr lang="en-US" sz="3200" dirty="0"/>
          </a:p>
          <a:p>
            <a:pPr marL="0" indent="0">
              <a:buNone/>
            </a:pPr>
            <a:endParaRPr lang="en-US" sz="3200" dirty="0" smtClean="0"/>
          </a:p>
          <a:p>
            <a:pPr lvl="1"/>
            <a:r>
              <a:rPr lang="en-US" sz="3000" dirty="0" smtClean="0"/>
              <a:t>Different brands of sunscreen</a:t>
            </a:r>
          </a:p>
          <a:p>
            <a:pPr lvl="1"/>
            <a:r>
              <a:rPr lang="en-US" sz="3000" dirty="0" smtClean="0"/>
              <a:t>Different SPF levels of sunscreen</a:t>
            </a:r>
          </a:p>
          <a:p>
            <a:pPr lvl="1"/>
            <a:r>
              <a:rPr lang="en-US" sz="3000" dirty="0" smtClean="0"/>
              <a:t>Different fabrics/materials</a:t>
            </a:r>
          </a:p>
          <a:p>
            <a:pPr lvl="1"/>
            <a:r>
              <a:rPr lang="en-US" sz="3000" dirty="0" smtClean="0"/>
              <a:t>Expired Vs. New sunscreen</a:t>
            </a:r>
          </a:p>
          <a:p>
            <a:pPr lvl="1"/>
            <a:r>
              <a:rPr lang="en-US" sz="3000" dirty="0" smtClean="0"/>
              <a:t>Different types of sunglasses</a:t>
            </a:r>
          </a:p>
          <a:p>
            <a:pPr marL="457200" lvl="1" indent="0">
              <a:buNone/>
            </a:pPr>
            <a:endParaRPr lang="en-US" sz="3000" dirty="0" smtClean="0"/>
          </a:p>
          <a:p>
            <a:pPr lvl="1"/>
            <a:r>
              <a:rPr lang="en-US" sz="3000" dirty="0" smtClean="0"/>
              <a:t>What else can you think of?</a:t>
            </a:r>
            <a:endParaRPr lang="en-US" sz="3000" dirty="0"/>
          </a:p>
        </p:txBody>
      </p:sp>
    </p:spTree>
    <p:extLst>
      <p:ext uri="{BB962C8B-B14F-4D97-AF65-F5344CB8AC3E}">
        <p14:creationId xmlns:p14="http://schemas.microsoft.com/office/powerpoint/2010/main" val="864223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t>DAY TWO</a:t>
            </a:r>
            <a:endParaRPr lang="en-US" sz="7200" dirty="0"/>
          </a:p>
        </p:txBody>
      </p:sp>
      <p:sp>
        <p:nvSpPr>
          <p:cNvPr id="5" name="Subtitle 4"/>
          <p:cNvSpPr>
            <a:spLocks noGrp="1"/>
          </p:cNvSpPr>
          <p:nvPr>
            <p:ph type="subTitle" idx="1"/>
          </p:nvPr>
        </p:nvSpPr>
        <p:spPr/>
        <p:txBody>
          <a:bodyPr/>
          <a:lstStyle/>
          <a:p>
            <a:r>
              <a:rPr lang="en-US" dirty="0" smtClean="0"/>
              <a:t>Write a Question</a:t>
            </a:r>
          </a:p>
          <a:p>
            <a:r>
              <a:rPr lang="en-US" dirty="0" smtClean="0"/>
              <a:t>Background Information</a:t>
            </a:r>
            <a:endParaRPr lang="en-US" dirty="0"/>
          </a:p>
        </p:txBody>
      </p:sp>
    </p:spTree>
    <p:extLst>
      <p:ext uri="{BB962C8B-B14F-4D97-AF65-F5344CB8AC3E}">
        <p14:creationId xmlns:p14="http://schemas.microsoft.com/office/powerpoint/2010/main" val="1791158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Focus Question</a:t>
            </a:r>
            <a:endParaRPr lang="en-US" dirty="0"/>
          </a:p>
        </p:txBody>
      </p:sp>
      <p:sp>
        <p:nvSpPr>
          <p:cNvPr id="3" name="Content Placeholder 2"/>
          <p:cNvSpPr>
            <a:spLocks noGrp="1"/>
          </p:cNvSpPr>
          <p:nvPr>
            <p:ph idx="1"/>
          </p:nvPr>
        </p:nvSpPr>
        <p:spPr>
          <a:xfrm>
            <a:off x="464756" y="1670304"/>
            <a:ext cx="11556556" cy="5035296"/>
          </a:xfrm>
        </p:spPr>
        <p:txBody>
          <a:bodyPr>
            <a:normAutofit/>
          </a:bodyPr>
          <a:lstStyle/>
          <a:p>
            <a:pPr marL="0" indent="0">
              <a:buNone/>
            </a:pPr>
            <a:r>
              <a:rPr lang="en-US" sz="3200" dirty="0" smtClean="0"/>
              <a:t>How do(</a:t>
            </a:r>
            <a:r>
              <a:rPr lang="en-US" sz="3200" dirty="0" err="1" smtClean="0"/>
              <a:t>es</a:t>
            </a:r>
            <a:r>
              <a:rPr lang="en-US" sz="3200" dirty="0" smtClean="0"/>
              <a:t>) (</a:t>
            </a:r>
            <a:r>
              <a:rPr lang="en-US" sz="3200" b="1" i="1" dirty="0" smtClean="0"/>
              <a:t>your topic goes here</a:t>
            </a:r>
            <a:r>
              <a:rPr lang="en-US" sz="3200" dirty="0" smtClean="0"/>
              <a:t>) affect the color change in UV sensitive beads?</a:t>
            </a:r>
          </a:p>
          <a:p>
            <a:pPr marL="0" indent="0">
              <a:buNone/>
            </a:pPr>
            <a:endParaRPr lang="en-US" sz="3200" dirty="0"/>
          </a:p>
          <a:p>
            <a:pPr marL="0" indent="0">
              <a:buNone/>
            </a:pPr>
            <a:r>
              <a:rPr lang="en-US" sz="3200" dirty="0" smtClean="0"/>
              <a:t>Example:  </a:t>
            </a:r>
          </a:p>
          <a:p>
            <a:pPr marL="0" indent="0">
              <a:buNone/>
            </a:pPr>
            <a:r>
              <a:rPr lang="en-US" sz="3200" dirty="0" smtClean="0"/>
              <a:t>How do </a:t>
            </a:r>
            <a:r>
              <a:rPr lang="en-US" sz="3200" b="1" dirty="0" smtClean="0"/>
              <a:t>different levels of SPF </a:t>
            </a:r>
            <a:r>
              <a:rPr lang="en-US" sz="3200" dirty="0" smtClean="0"/>
              <a:t>affect the color change in UV sensitive beads?</a:t>
            </a:r>
          </a:p>
          <a:p>
            <a:pPr marL="0" indent="0">
              <a:buNone/>
            </a:pPr>
            <a:endParaRPr lang="en-US" sz="3200" dirty="0"/>
          </a:p>
        </p:txBody>
      </p:sp>
    </p:spTree>
    <p:extLst>
      <p:ext uri="{BB962C8B-B14F-4D97-AF65-F5344CB8AC3E}">
        <p14:creationId xmlns:p14="http://schemas.microsoft.com/office/powerpoint/2010/main" val="3789895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Background Information</a:t>
            </a:r>
            <a:endParaRPr lang="en-US" dirty="0"/>
          </a:p>
        </p:txBody>
      </p:sp>
      <p:sp>
        <p:nvSpPr>
          <p:cNvPr id="3" name="Content Placeholder 2"/>
          <p:cNvSpPr>
            <a:spLocks noGrp="1"/>
          </p:cNvSpPr>
          <p:nvPr>
            <p:ph idx="1"/>
          </p:nvPr>
        </p:nvSpPr>
        <p:spPr>
          <a:xfrm>
            <a:off x="464756" y="2049587"/>
            <a:ext cx="11459020" cy="4142232"/>
          </a:xfrm>
        </p:spPr>
        <p:txBody>
          <a:bodyPr>
            <a:noAutofit/>
          </a:bodyPr>
          <a:lstStyle/>
          <a:p>
            <a:r>
              <a:rPr lang="en-US" sz="3200" dirty="0" smtClean="0"/>
              <a:t>Take notes on the Electromagnetic Spectrum</a:t>
            </a:r>
          </a:p>
          <a:p>
            <a:endParaRPr lang="en-US" sz="3200" dirty="0" smtClean="0"/>
          </a:p>
          <a:p>
            <a:r>
              <a:rPr lang="en-US" sz="3200" dirty="0" smtClean="0"/>
              <a:t>Read the background information sheet provided by your teacher to get information about </a:t>
            </a:r>
            <a:r>
              <a:rPr lang="en-US" sz="3200" b="1" dirty="0" smtClean="0"/>
              <a:t>UV light</a:t>
            </a:r>
            <a:r>
              <a:rPr lang="en-US" sz="3200" dirty="0" smtClean="0"/>
              <a:t>, </a:t>
            </a:r>
            <a:r>
              <a:rPr lang="en-US" sz="3200" b="1" dirty="0" smtClean="0"/>
              <a:t>SPF</a:t>
            </a:r>
            <a:r>
              <a:rPr lang="en-US" sz="3200" dirty="0" smtClean="0"/>
              <a:t>, </a:t>
            </a:r>
            <a:r>
              <a:rPr lang="en-US" sz="3200" b="1" dirty="0" smtClean="0"/>
              <a:t>UV color changing beads</a:t>
            </a:r>
            <a:r>
              <a:rPr lang="en-US" sz="3200" dirty="0" smtClean="0"/>
              <a:t> and </a:t>
            </a:r>
            <a:r>
              <a:rPr lang="en-US" sz="3200" b="1" dirty="0" smtClean="0"/>
              <a:t>Black lights</a:t>
            </a:r>
          </a:p>
          <a:p>
            <a:endParaRPr lang="en-US" sz="3200" dirty="0" smtClean="0"/>
          </a:p>
          <a:p>
            <a:r>
              <a:rPr lang="en-US" sz="3200" dirty="0" smtClean="0"/>
              <a:t>Any information specific to your topic, will need to be researched by you.</a:t>
            </a:r>
            <a:endParaRPr lang="en-US" sz="3200" dirty="0"/>
          </a:p>
        </p:txBody>
      </p:sp>
    </p:spTree>
    <p:extLst>
      <p:ext uri="{BB962C8B-B14F-4D97-AF65-F5344CB8AC3E}">
        <p14:creationId xmlns:p14="http://schemas.microsoft.com/office/powerpoint/2010/main" val="3938122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Background Information (</a:t>
            </a:r>
            <a:r>
              <a:rPr lang="en-US" dirty="0" err="1" smtClean="0"/>
              <a:t>cont</a:t>
            </a:r>
            <a:r>
              <a:rPr lang="en-US" dirty="0" smtClean="0"/>
              <a:t>)</a:t>
            </a:r>
            <a:endParaRPr lang="en-US" dirty="0"/>
          </a:p>
        </p:txBody>
      </p:sp>
      <p:sp>
        <p:nvSpPr>
          <p:cNvPr id="3" name="Content Placeholder 2"/>
          <p:cNvSpPr>
            <a:spLocks noGrp="1"/>
          </p:cNvSpPr>
          <p:nvPr>
            <p:ph idx="1"/>
          </p:nvPr>
        </p:nvSpPr>
        <p:spPr>
          <a:xfrm>
            <a:off x="464756" y="2049587"/>
            <a:ext cx="11459020" cy="4142232"/>
          </a:xfrm>
        </p:spPr>
        <p:txBody>
          <a:bodyPr>
            <a:noAutofit/>
          </a:bodyPr>
          <a:lstStyle/>
          <a:p>
            <a:r>
              <a:rPr lang="en-US" sz="3200" dirty="0" smtClean="0"/>
              <a:t>Using all the information you found on your topic, write 2+ paragraphs</a:t>
            </a:r>
          </a:p>
          <a:p>
            <a:pPr lvl="1"/>
            <a:r>
              <a:rPr lang="en-US" sz="3000" dirty="0" smtClean="0"/>
              <a:t>Paragraph 1</a:t>
            </a:r>
          </a:p>
          <a:p>
            <a:pPr lvl="2"/>
            <a:r>
              <a:rPr lang="en-US" sz="2800" dirty="0" smtClean="0"/>
              <a:t>Information from ALL provided research (electromagnetic spectrum, </a:t>
            </a:r>
            <a:r>
              <a:rPr lang="en-US" sz="2800" dirty="0" err="1" smtClean="0"/>
              <a:t>uv</a:t>
            </a:r>
            <a:r>
              <a:rPr lang="en-US" sz="2800" dirty="0" smtClean="0"/>
              <a:t> light, </a:t>
            </a:r>
            <a:r>
              <a:rPr lang="en-US" sz="2800" dirty="0" err="1" smtClean="0"/>
              <a:t>spf</a:t>
            </a:r>
            <a:r>
              <a:rPr lang="en-US" sz="2800" dirty="0" smtClean="0"/>
              <a:t>, black lights, </a:t>
            </a:r>
            <a:r>
              <a:rPr lang="en-US" sz="2800" dirty="0" err="1" smtClean="0"/>
              <a:t>uv</a:t>
            </a:r>
            <a:r>
              <a:rPr lang="en-US" sz="2800" dirty="0" smtClean="0"/>
              <a:t> sensitive beads)</a:t>
            </a:r>
          </a:p>
          <a:p>
            <a:pPr lvl="1"/>
            <a:r>
              <a:rPr lang="en-US" sz="3000" dirty="0" smtClean="0"/>
              <a:t>Paragraph 2</a:t>
            </a:r>
          </a:p>
          <a:p>
            <a:pPr lvl="2"/>
            <a:r>
              <a:rPr lang="en-US" sz="2800" dirty="0" smtClean="0"/>
              <a:t>Research you conducted specific to your topic</a:t>
            </a:r>
          </a:p>
        </p:txBody>
      </p:sp>
    </p:spTree>
    <p:extLst>
      <p:ext uri="{BB962C8B-B14F-4D97-AF65-F5344CB8AC3E}">
        <p14:creationId xmlns:p14="http://schemas.microsoft.com/office/powerpoint/2010/main" val="244643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t>DAY Three</a:t>
            </a:r>
            <a:endParaRPr lang="en-US" sz="7200" dirty="0"/>
          </a:p>
        </p:txBody>
      </p:sp>
      <p:sp>
        <p:nvSpPr>
          <p:cNvPr id="5" name="Subtitle 4"/>
          <p:cNvSpPr>
            <a:spLocks noGrp="1"/>
          </p:cNvSpPr>
          <p:nvPr>
            <p:ph type="subTitle" idx="1"/>
          </p:nvPr>
        </p:nvSpPr>
        <p:spPr/>
        <p:txBody>
          <a:bodyPr/>
          <a:lstStyle/>
          <a:p>
            <a:r>
              <a:rPr lang="en-US" dirty="0" smtClean="0"/>
              <a:t>Figure out Variables, Control &amp; Constants</a:t>
            </a:r>
          </a:p>
          <a:p>
            <a:r>
              <a:rPr lang="en-US" dirty="0" smtClean="0"/>
              <a:t>Form a Hypothesis</a:t>
            </a:r>
          </a:p>
          <a:p>
            <a:r>
              <a:rPr lang="en-US" dirty="0" smtClean="0"/>
              <a:t>Experiment</a:t>
            </a:r>
            <a:endParaRPr lang="en-US" dirty="0"/>
          </a:p>
        </p:txBody>
      </p:sp>
    </p:spTree>
    <p:extLst>
      <p:ext uri="{BB962C8B-B14F-4D97-AF65-F5344CB8AC3E}">
        <p14:creationId xmlns:p14="http://schemas.microsoft.com/office/powerpoint/2010/main" val="31296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Figuring out Variables, the Control &amp; Constants</a:t>
            </a:r>
            <a:endParaRPr lang="en-US" dirty="0"/>
          </a:p>
        </p:txBody>
      </p:sp>
      <p:sp>
        <p:nvSpPr>
          <p:cNvPr id="3" name="Content Placeholder 2"/>
          <p:cNvSpPr>
            <a:spLocks noGrp="1"/>
          </p:cNvSpPr>
          <p:nvPr>
            <p:ph idx="1"/>
          </p:nvPr>
        </p:nvSpPr>
        <p:spPr>
          <a:xfrm>
            <a:off x="464756" y="2178376"/>
            <a:ext cx="11459020" cy="4142232"/>
          </a:xfrm>
        </p:spPr>
        <p:txBody>
          <a:bodyPr>
            <a:noAutofit/>
          </a:bodyPr>
          <a:lstStyle/>
          <a:p>
            <a:r>
              <a:rPr lang="en-US" sz="2400" dirty="0" smtClean="0"/>
              <a:t>Independent Variable:  The factor in your experiment you change</a:t>
            </a:r>
          </a:p>
          <a:p>
            <a:endParaRPr lang="en-US" sz="2400" dirty="0"/>
          </a:p>
          <a:p>
            <a:r>
              <a:rPr lang="en-US" sz="2400" dirty="0" smtClean="0"/>
              <a:t>Dependent Variable:  The factor in your experiment you are watching for a change in.</a:t>
            </a:r>
            <a:endParaRPr lang="en-US" sz="2200" dirty="0" smtClean="0"/>
          </a:p>
          <a:p>
            <a:endParaRPr lang="en-US" sz="2400" dirty="0"/>
          </a:p>
          <a:p>
            <a:r>
              <a:rPr lang="en-US" sz="2400" dirty="0" smtClean="0"/>
              <a:t>Control:  The factor in your experiment that you do not change and use to compare to</a:t>
            </a:r>
          </a:p>
          <a:p>
            <a:endParaRPr lang="en-US" sz="2400" dirty="0"/>
          </a:p>
          <a:p>
            <a:r>
              <a:rPr lang="en-US" sz="2400" dirty="0" smtClean="0"/>
              <a:t>Constants:  The factor(s) in your experiment that you keep the same</a:t>
            </a:r>
            <a:endParaRPr lang="en-US" sz="2400" dirty="0"/>
          </a:p>
        </p:txBody>
      </p:sp>
    </p:spTree>
    <p:extLst>
      <p:ext uri="{BB962C8B-B14F-4D97-AF65-F5344CB8AC3E}">
        <p14:creationId xmlns:p14="http://schemas.microsoft.com/office/powerpoint/2010/main" val="4745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t>DAY ONE</a:t>
            </a:r>
            <a:endParaRPr lang="en-US" sz="7200" dirty="0"/>
          </a:p>
        </p:txBody>
      </p:sp>
      <p:sp>
        <p:nvSpPr>
          <p:cNvPr id="5" name="Subtitle 4"/>
          <p:cNvSpPr>
            <a:spLocks noGrp="1"/>
          </p:cNvSpPr>
          <p:nvPr>
            <p:ph type="subTitle" idx="1"/>
          </p:nvPr>
        </p:nvSpPr>
        <p:spPr/>
        <p:txBody>
          <a:bodyPr/>
          <a:lstStyle/>
          <a:p>
            <a:r>
              <a:rPr lang="en-US" dirty="0" smtClean="0"/>
              <a:t>Project Purpose</a:t>
            </a:r>
          </a:p>
          <a:p>
            <a:r>
              <a:rPr lang="en-US" dirty="0" smtClean="0"/>
              <a:t>Project Introduction</a:t>
            </a:r>
          </a:p>
          <a:p>
            <a:r>
              <a:rPr lang="en-US" dirty="0" smtClean="0"/>
              <a:t>Choose Group</a:t>
            </a:r>
          </a:p>
          <a:p>
            <a:r>
              <a:rPr lang="en-US" dirty="0" smtClean="0"/>
              <a:t>Choose Topic</a:t>
            </a:r>
            <a:endParaRPr lang="en-US" dirty="0"/>
          </a:p>
        </p:txBody>
      </p:sp>
    </p:spTree>
    <p:extLst>
      <p:ext uri="{BB962C8B-B14F-4D97-AF65-F5344CB8AC3E}">
        <p14:creationId xmlns:p14="http://schemas.microsoft.com/office/powerpoint/2010/main" val="919111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Writing a Hypothesis</a:t>
            </a:r>
            <a:endParaRPr lang="en-US" dirty="0"/>
          </a:p>
        </p:txBody>
      </p:sp>
      <p:sp>
        <p:nvSpPr>
          <p:cNvPr id="3" name="Content Placeholder 2"/>
          <p:cNvSpPr>
            <a:spLocks noGrp="1"/>
          </p:cNvSpPr>
          <p:nvPr>
            <p:ph idx="1"/>
          </p:nvPr>
        </p:nvSpPr>
        <p:spPr>
          <a:xfrm>
            <a:off x="464756" y="2178376"/>
            <a:ext cx="11459020" cy="4142232"/>
          </a:xfrm>
        </p:spPr>
        <p:txBody>
          <a:bodyPr>
            <a:noAutofit/>
          </a:bodyPr>
          <a:lstStyle/>
          <a:p>
            <a:r>
              <a:rPr lang="en-US" sz="2800" dirty="0" smtClean="0"/>
              <a:t>Your hypothesis should answer your question</a:t>
            </a:r>
          </a:p>
          <a:p>
            <a:r>
              <a:rPr lang="en-US" sz="2800" dirty="0" smtClean="0"/>
              <a:t>Use the correct format</a:t>
            </a:r>
          </a:p>
          <a:p>
            <a:pPr lvl="1"/>
            <a:r>
              <a:rPr lang="en-US" sz="2600" dirty="0" smtClean="0"/>
              <a:t>We believe that  ________________________________</a:t>
            </a:r>
          </a:p>
          <a:p>
            <a:pPr lvl="1"/>
            <a:r>
              <a:rPr lang="en-US" sz="2600" dirty="0" smtClean="0"/>
              <a:t>Be specific and include the independent and dependent variables</a:t>
            </a:r>
          </a:p>
          <a:p>
            <a:pPr lvl="1"/>
            <a:r>
              <a:rPr lang="en-US" sz="2600" dirty="0" smtClean="0"/>
              <a:t>Example:  We believe that with a higher SPF level of a sunscreen, the less ultraviolet radiation will be absorbed therefore limiting the color change of the </a:t>
            </a:r>
            <a:r>
              <a:rPr lang="en-US" sz="2600" dirty="0" err="1" smtClean="0"/>
              <a:t>uv</a:t>
            </a:r>
            <a:r>
              <a:rPr lang="en-US" sz="2600" dirty="0" smtClean="0"/>
              <a:t> sensitive bead.</a:t>
            </a:r>
          </a:p>
          <a:p>
            <a:r>
              <a:rPr lang="en-US" sz="2800" dirty="0" smtClean="0"/>
              <a:t>Make sure this is done BEFORE YOU EXPERIMENT</a:t>
            </a:r>
          </a:p>
          <a:p>
            <a:r>
              <a:rPr lang="en-US" sz="2800" dirty="0" smtClean="0"/>
              <a:t>If your hypothesis is refuted at the end…it’s OK!</a:t>
            </a:r>
            <a:endParaRPr lang="en-US" sz="2800" dirty="0"/>
          </a:p>
        </p:txBody>
      </p:sp>
    </p:spTree>
    <p:extLst>
      <p:ext uri="{BB962C8B-B14F-4D97-AF65-F5344CB8AC3E}">
        <p14:creationId xmlns:p14="http://schemas.microsoft.com/office/powerpoint/2010/main" val="134742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Things to consider when experimenting</a:t>
            </a:r>
            <a:endParaRPr lang="en-US" dirty="0"/>
          </a:p>
        </p:txBody>
      </p:sp>
      <p:sp>
        <p:nvSpPr>
          <p:cNvPr id="3" name="Content Placeholder 2"/>
          <p:cNvSpPr>
            <a:spLocks noGrp="1"/>
          </p:cNvSpPr>
          <p:nvPr>
            <p:ph idx="1"/>
          </p:nvPr>
        </p:nvSpPr>
        <p:spPr>
          <a:xfrm>
            <a:off x="464756" y="2178376"/>
            <a:ext cx="11459020" cy="4142232"/>
          </a:xfrm>
        </p:spPr>
        <p:txBody>
          <a:bodyPr>
            <a:noAutofit/>
          </a:bodyPr>
          <a:lstStyle/>
          <a:p>
            <a:r>
              <a:rPr lang="en-US" sz="2400" dirty="0" smtClean="0"/>
              <a:t>Use a control – bead with nothing done to it</a:t>
            </a:r>
          </a:p>
          <a:p>
            <a:endParaRPr lang="en-US" sz="2400" dirty="0" smtClean="0"/>
          </a:p>
          <a:p>
            <a:r>
              <a:rPr lang="en-US" sz="2400" dirty="0" smtClean="0"/>
              <a:t>Complete multiple trials for more accurate results</a:t>
            </a:r>
          </a:p>
          <a:p>
            <a:endParaRPr lang="en-US" sz="2400" dirty="0" smtClean="0"/>
          </a:p>
          <a:p>
            <a:r>
              <a:rPr lang="en-US" sz="2400" dirty="0" smtClean="0"/>
              <a:t>Limit the number of variables you change</a:t>
            </a:r>
          </a:p>
          <a:p>
            <a:endParaRPr lang="en-US" sz="2400" dirty="0" smtClean="0"/>
          </a:p>
          <a:p>
            <a:r>
              <a:rPr lang="en-US" sz="2400" dirty="0" smtClean="0"/>
              <a:t>Test each bead, for each trial, at the same distance (no more than ½ inch from light) from the black light and for the same length of time</a:t>
            </a:r>
          </a:p>
          <a:p>
            <a:endParaRPr lang="en-US" sz="2400" dirty="0" smtClean="0"/>
          </a:p>
          <a:p>
            <a:r>
              <a:rPr lang="en-US" sz="2400" dirty="0" smtClean="0"/>
              <a:t>Use only 1 color of bead</a:t>
            </a:r>
          </a:p>
        </p:txBody>
      </p:sp>
    </p:spTree>
    <p:extLst>
      <p:ext uri="{BB962C8B-B14F-4D97-AF65-F5344CB8AC3E}">
        <p14:creationId xmlns:p14="http://schemas.microsoft.com/office/powerpoint/2010/main" val="127736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Things to consider when experimenting</a:t>
            </a:r>
            <a:endParaRPr lang="en-US" dirty="0"/>
          </a:p>
        </p:txBody>
      </p:sp>
      <p:sp>
        <p:nvSpPr>
          <p:cNvPr id="3" name="Content Placeholder 2"/>
          <p:cNvSpPr>
            <a:spLocks noGrp="1"/>
          </p:cNvSpPr>
          <p:nvPr>
            <p:ph idx="1"/>
          </p:nvPr>
        </p:nvSpPr>
        <p:spPr>
          <a:xfrm>
            <a:off x="464756" y="2178376"/>
            <a:ext cx="11459020" cy="4142232"/>
          </a:xfrm>
        </p:spPr>
        <p:txBody>
          <a:bodyPr>
            <a:noAutofit/>
          </a:bodyPr>
          <a:lstStyle/>
          <a:p>
            <a:r>
              <a:rPr lang="en-US" dirty="0" smtClean="0"/>
              <a:t>Use only 1 color of bead</a:t>
            </a:r>
          </a:p>
          <a:p>
            <a:endParaRPr lang="en-US" dirty="0" smtClean="0"/>
          </a:p>
          <a:p>
            <a:r>
              <a:rPr lang="en-US" dirty="0" smtClean="0"/>
              <a:t>Record your results in a neat and organized data table</a:t>
            </a:r>
          </a:p>
          <a:p>
            <a:endParaRPr lang="en-US" dirty="0" smtClean="0"/>
          </a:p>
          <a:p>
            <a:r>
              <a:rPr lang="en-US" dirty="0" smtClean="0"/>
              <a:t>You will only be given a few beads, so beads may need to be washed and dried between trials.</a:t>
            </a:r>
          </a:p>
          <a:p>
            <a:endParaRPr lang="en-US" dirty="0" smtClean="0"/>
          </a:p>
          <a:p>
            <a:r>
              <a:rPr lang="en-US" dirty="0" smtClean="0"/>
              <a:t>If you’re applying a product to the bead, use the same amount of product.</a:t>
            </a:r>
          </a:p>
          <a:p>
            <a:endParaRPr lang="en-US" dirty="0" smtClean="0"/>
          </a:p>
          <a:p>
            <a:r>
              <a:rPr lang="en-US" dirty="0" smtClean="0"/>
              <a:t>Let the bead return to its original color before the next trial.</a:t>
            </a:r>
          </a:p>
          <a:p>
            <a:endParaRPr lang="en-US" dirty="0" smtClean="0"/>
          </a:p>
          <a:p>
            <a:r>
              <a:rPr lang="en-US" dirty="0" smtClean="0"/>
              <a:t>Take pictures of your experiment and your results</a:t>
            </a:r>
            <a:endParaRPr lang="en-US" dirty="0"/>
          </a:p>
        </p:txBody>
      </p:sp>
    </p:spTree>
    <p:extLst>
      <p:ext uri="{BB962C8B-B14F-4D97-AF65-F5344CB8AC3E}">
        <p14:creationId xmlns:p14="http://schemas.microsoft.com/office/powerpoint/2010/main" val="415440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Things to consider when experimenting</a:t>
            </a:r>
            <a:endParaRPr lang="en-US" dirty="0"/>
          </a:p>
        </p:txBody>
      </p:sp>
      <p:sp>
        <p:nvSpPr>
          <p:cNvPr id="3" name="Content Placeholder 2"/>
          <p:cNvSpPr>
            <a:spLocks noGrp="1"/>
          </p:cNvSpPr>
          <p:nvPr>
            <p:ph idx="1"/>
          </p:nvPr>
        </p:nvSpPr>
        <p:spPr>
          <a:xfrm>
            <a:off x="464756" y="3597750"/>
            <a:ext cx="4558005" cy="951190"/>
          </a:xfrm>
        </p:spPr>
        <p:txBody>
          <a:bodyPr>
            <a:noAutofit/>
          </a:bodyPr>
          <a:lstStyle/>
          <a:p>
            <a:r>
              <a:rPr lang="en-US" sz="2800" dirty="0" smtClean="0"/>
              <a:t>Use the provided “Bead Rating Scale”.  (0.5 increments may be used when recording.</a:t>
            </a:r>
          </a:p>
          <a:p>
            <a:r>
              <a:rPr lang="en-US" sz="2800" dirty="0" smtClean="0"/>
              <a:t>Data should be collected immediately after testing.</a:t>
            </a:r>
          </a:p>
          <a:p>
            <a:r>
              <a:rPr lang="en-US" sz="2800" dirty="0" smtClean="0"/>
              <a:t>Your control must be tested with every trial</a:t>
            </a:r>
            <a:endParaRPr lang="en-US" sz="2800" dirty="0"/>
          </a:p>
        </p:txBody>
      </p:sp>
      <p:pic>
        <p:nvPicPr>
          <p:cNvPr id="4" name="Picture 3"/>
          <p:cNvPicPr>
            <a:picLocks noChangeAspect="1"/>
          </p:cNvPicPr>
          <p:nvPr/>
        </p:nvPicPr>
        <p:blipFill rotWithShape="1">
          <a:blip r:embed="rId2"/>
          <a:srcRect l="26112" t="41153" r="43797" b="17474"/>
          <a:stretch/>
        </p:blipFill>
        <p:spPr>
          <a:xfrm>
            <a:off x="5383369" y="1519706"/>
            <a:ext cx="6606861" cy="5107278"/>
          </a:xfrm>
          <a:prstGeom prst="rect">
            <a:avLst/>
          </a:prstGeom>
        </p:spPr>
      </p:pic>
    </p:spTree>
    <p:extLst>
      <p:ext uri="{BB962C8B-B14F-4D97-AF65-F5344CB8AC3E}">
        <p14:creationId xmlns:p14="http://schemas.microsoft.com/office/powerpoint/2010/main" val="2836755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t>DAY FOUR</a:t>
            </a:r>
            <a:endParaRPr lang="en-US" sz="7200" dirty="0"/>
          </a:p>
        </p:txBody>
      </p:sp>
      <p:sp>
        <p:nvSpPr>
          <p:cNvPr id="5" name="Subtitle 4"/>
          <p:cNvSpPr>
            <a:spLocks noGrp="1"/>
          </p:cNvSpPr>
          <p:nvPr>
            <p:ph type="subTitle" idx="1"/>
          </p:nvPr>
        </p:nvSpPr>
        <p:spPr/>
        <p:txBody>
          <a:bodyPr/>
          <a:lstStyle/>
          <a:p>
            <a:r>
              <a:rPr lang="en-US" dirty="0" smtClean="0"/>
              <a:t>Finish Lab Write-up</a:t>
            </a:r>
            <a:endParaRPr lang="en-US" dirty="0"/>
          </a:p>
        </p:txBody>
      </p:sp>
    </p:spTree>
    <p:extLst>
      <p:ext uri="{BB962C8B-B14F-4D97-AF65-F5344CB8AC3E}">
        <p14:creationId xmlns:p14="http://schemas.microsoft.com/office/powerpoint/2010/main" val="1752365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Material List &amp; Procedure</a:t>
            </a:r>
            <a:endParaRPr lang="en-US" dirty="0"/>
          </a:p>
        </p:txBody>
      </p:sp>
      <p:sp>
        <p:nvSpPr>
          <p:cNvPr id="3" name="Content Placeholder 2"/>
          <p:cNvSpPr>
            <a:spLocks noGrp="1"/>
          </p:cNvSpPr>
          <p:nvPr>
            <p:ph idx="1"/>
          </p:nvPr>
        </p:nvSpPr>
        <p:spPr>
          <a:xfrm>
            <a:off x="464756" y="2178376"/>
            <a:ext cx="11459020" cy="4142232"/>
          </a:xfrm>
        </p:spPr>
        <p:txBody>
          <a:bodyPr>
            <a:noAutofit/>
          </a:bodyPr>
          <a:lstStyle/>
          <a:p>
            <a:r>
              <a:rPr lang="en-US" sz="2800" dirty="0" smtClean="0"/>
              <a:t>What supplies did you use to conduct your experiment?</a:t>
            </a:r>
          </a:p>
          <a:p>
            <a:pPr lvl="1"/>
            <a:r>
              <a:rPr lang="en-US" sz="2400" dirty="0" smtClean="0"/>
              <a:t>List all supplies you used using bullet points</a:t>
            </a:r>
          </a:p>
          <a:p>
            <a:pPr marL="457200" lvl="1" indent="0">
              <a:buNone/>
            </a:pPr>
            <a:endParaRPr lang="en-US" sz="2400" dirty="0" smtClean="0"/>
          </a:p>
          <a:p>
            <a:r>
              <a:rPr lang="en-US" sz="2800" dirty="0" smtClean="0"/>
              <a:t>What did you do to conduct your experiment?</a:t>
            </a:r>
          </a:p>
          <a:p>
            <a:pPr lvl="1"/>
            <a:r>
              <a:rPr lang="en-US" sz="2400" dirty="0" smtClean="0"/>
              <a:t>Write a detailed and numbered procedure on how you conducted your experiment.</a:t>
            </a:r>
          </a:p>
          <a:p>
            <a:pPr lvl="1"/>
            <a:r>
              <a:rPr lang="en-US" sz="2400" dirty="0" smtClean="0"/>
              <a:t>Have someone else from another group read it to make sure it makes sense…others should be able to easily follow your procedure to conduct the same experiment exactly as you did it.</a:t>
            </a:r>
            <a:endParaRPr lang="en-US" sz="2400" dirty="0"/>
          </a:p>
        </p:txBody>
      </p:sp>
    </p:spTree>
    <p:extLst>
      <p:ext uri="{BB962C8B-B14F-4D97-AF65-F5344CB8AC3E}">
        <p14:creationId xmlns:p14="http://schemas.microsoft.com/office/powerpoint/2010/main" val="385665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Conclusion</a:t>
            </a:r>
            <a:endParaRPr lang="en-US" dirty="0"/>
          </a:p>
        </p:txBody>
      </p:sp>
      <p:sp>
        <p:nvSpPr>
          <p:cNvPr id="3" name="Content Placeholder 2"/>
          <p:cNvSpPr>
            <a:spLocks noGrp="1"/>
          </p:cNvSpPr>
          <p:nvPr>
            <p:ph idx="1"/>
          </p:nvPr>
        </p:nvSpPr>
        <p:spPr>
          <a:xfrm>
            <a:off x="464756" y="1558344"/>
            <a:ext cx="11459020" cy="4932608"/>
          </a:xfrm>
        </p:spPr>
        <p:txBody>
          <a:bodyPr>
            <a:noAutofit/>
          </a:bodyPr>
          <a:lstStyle/>
          <a:p>
            <a:r>
              <a:rPr lang="en-US" sz="2800" dirty="0" smtClean="0"/>
              <a:t>What did you find out?</a:t>
            </a:r>
            <a:endParaRPr lang="en-US" sz="2400" dirty="0"/>
          </a:p>
          <a:p>
            <a:pPr lvl="1"/>
            <a:r>
              <a:rPr lang="en-US" sz="2200" dirty="0" smtClean="0"/>
              <a:t>Write a paragraph summarizing your results</a:t>
            </a:r>
          </a:p>
          <a:p>
            <a:pPr lvl="1"/>
            <a:r>
              <a:rPr lang="en-US" sz="2200" dirty="0" smtClean="0"/>
              <a:t>Include:</a:t>
            </a:r>
          </a:p>
          <a:p>
            <a:pPr lvl="2"/>
            <a:r>
              <a:rPr lang="en-US" sz="2000" dirty="0" smtClean="0"/>
              <a:t>Restatement of your question</a:t>
            </a:r>
          </a:p>
          <a:p>
            <a:pPr lvl="2"/>
            <a:r>
              <a:rPr lang="en-US" sz="2000" dirty="0" smtClean="0"/>
              <a:t>Restatement of your hypothesis</a:t>
            </a:r>
          </a:p>
          <a:p>
            <a:pPr lvl="2"/>
            <a:r>
              <a:rPr lang="en-US" sz="2000" dirty="0" smtClean="0"/>
              <a:t>Support or Refute?  Did you agree or disagree with your hypothesis and why?</a:t>
            </a:r>
          </a:p>
          <a:p>
            <a:pPr lvl="2"/>
            <a:r>
              <a:rPr lang="en-US" sz="2000" dirty="0" smtClean="0"/>
              <a:t>What could have caused errors in your experiment?</a:t>
            </a:r>
          </a:p>
          <a:p>
            <a:pPr lvl="2"/>
            <a:r>
              <a:rPr lang="en-US" sz="2000" dirty="0" smtClean="0"/>
              <a:t>What else would you be interested in testing or how could you expand this experiment?</a:t>
            </a:r>
            <a:endParaRPr lang="en-US" sz="2000" dirty="0"/>
          </a:p>
        </p:txBody>
      </p:sp>
    </p:spTree>
    <p:extLst>
      <p:ext uri="{BB962C8B-B14F-4D97-AF65-F5344CB8AC3E}">
        <p14:creationId xmlns:p14="http://schemas.microsoft.com/office/powerpoint/2010/main" val="3720479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t>DAY </a:t>
            </a:r>
            <a:r>
              <a:rPr lang="en-US" sz="7200" dirty="0" err="1" smtClean="0"/>
              <a:t>FiVE</a:t>
            </a:r>
            <a:r>
              <a:rPr lang="en-US" sz="7200" dirty="0" smtClean="0"/>
              <a:t> &amp; Six</a:t>
            </a:r>
            <a:endParaRPr lang="en-US" sz="7200" dirty="0"/>
          </a:p>
        </p:txBody>
      </p:sp>
      <p:sp>
        <p:nvSpPr>
          <p:cNvPr id="5" name="Subtitle 4"/>
          <p:cNvSpPr>
            <a:spLocks noGrp="1"/>
          </p:cNvSpPr>
          <p:nvPr>
            <p:ph type="subTitle" idx="1"/>
          </p:nvPr>
        </p:nvSpPr>
        <p:spPr/>
        <p:txBody>
          <a:bodyPr/>
          <a:lstStyle/>
          <a:p>
            <a:r>
              <a:rPr lang="en-US" dirty="0" smtClean="0"/>
              <a:t>Prepare your Visual Display and Presentation</a:t>
            </a:r>
            <a:endParaRPr lang="en-US" dirty="0"/>
          </a:p>
        </p:txBody>
      </p:sp>
    </p:spTree>
    <p:extLst>
      <p:ext uri="{BB962C8B-B14F-4D97-AF65-F5344CB8AC3E}">
        <p14:creationId xmlns:p14="http://schemas.microsoft.com/office/powerpoint/2010/main" val="260700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Presentation</a:t>
            </a:r>
            <a:endParaRPr lang="en-US" dirty="0"/>
          </a:p>
        </p:txBody>
      </p:sp>
      <p:sp>
        <p:nvSpPr>
          <p:cNvPr id="3" name="Content Placeholder 2"/>
          <p:cNvSpPr>
            <a:spLocks noGrp="1"/>
          </p:cNvSpPr>
          <p:nvPr>
            <p:ph idx="1"/>
          </p:nvPr>
        </p:nvSpPr>
        <p:spPr>
          <a:xfrm>
            <a:off x="464756" y="1558344"/>
            <a:ext cx="11459020" cy="4932608"/>
          </a:xfrm>
        </p:spPr>
        <p:txBody>
          <a:bodyPr>
            <a:noAutofit/>
          </a:bodyPr>
          <a:lstStyle/>
          <a:p>
            <a:r>
              <a:rPr lang="en-US" sz="2200" dirty="0" smtClean="0"/>
              <a:t>Decide who will talk about what – everyone should have a speaking part</a:t>
            </a:r>
          </a:p>
          <a:p>
            <a:r>
              <a:rPr lang="en-US" sz="2200" dirty="0" smtClean="0"/>
              <a:t>Needs to be included in presentation:</a:t>
            </a:r>
          </a:p>
          <a:p>
            <a:pPr lvl="1"/>
            <a:r>
              <a:rPr lang="en-US" dirty="0" smtClean="0"/>
              <a:t>Your </a:t>
            </a:r>
            <a:r>
              <a:rPr lang="en-US" dirty="0" smtClean="0"/>
              <a:t>Question</a:t>
            </a:r>
          </a:p>
          <a:p>
            <a:pPr lvl="1"/>
            <a:r>
              <a:rPr lang="en-US" dirty="0" smtClean="0"/>
              <a:t>Your hypothesis</a:t>
            </a:r>
          </a:p>
          <a:p>
            <a:pPr lvl="1"/>
            <a:r>
              <a:rPr lang="en-US" dirty="0" smtClean="0"/>
              <a:t>What you did (your procedure)</a:t>
            </a:r>
          </a:p>
          <a:p>
            <a:pPr lvl="1"/>
            <a:r>
              <a:rPr lang="en-US" dirty="0" smtClean="0"/>
              <a:t>What you found out (your data and parts of your conclusion)</a:t>
            </a:r>
          </a:p>
          <a:p>
            <a:pPr marL="457200" lvl="1" indent="0">
              <a:buNone/>
            </a:pPr>
            <a:endParaRPr lang="en-US" dirty="0" smtClean="0"/>
          </a:p>
        </p:txBody>
      </p:sp>
    </p:spTree>
    <p:extLst>
      <p:ext uri="{BB962C8B-B14F-4D97-AF65-F5344CB8AC3E}">
        <p14:creationId xmlns:p14="http://schemas.microsoft.com/office/powerpoint/2010/main" val="3159212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Summary on presentations</a:t>
            </a:r>
            <a:endParaRPr lang="en-US" sz="4800" dirty="0"/>
          </a:p>
        </p:txBody>
      </p:sp>
      <p:sp>
        <p:nvSpPr>
          <p:cNvPr id="3" name="Content Placeholder 2"/>
          <p:cNvSpPr>
            <a:spLocks noGrp="1"/>
          </p:cNvSpPr>
          <p:nvPr>
            <p:ph idx="1"/>
          </p:nvPr>
        </p:nvSpPr>
        <p:spPr>
          <a:xfrm>
            <a:off x="684212" y="685801"/>
            <a:ext cx="10700712" cy="3525592"/>
          </a:xfrm>
        </p:spPr>
        <p:txBody>
          <a:bodyPr>
            <a:noAutofit/>
          </a:bodyPr>
          <a:lstStyle/>
          <a:p>
            <a:r>
              <a:rPr lang="en-US" sz="2400" dirty="0" smtClean="0"/>
              <a:t>Paragraph 1: topics covered during </a:t>
            </a:r>
            <a:r>
              <a:rPr lang="en-US" sz="2400" dirty="0" smtClean="0"/>
              <a:t>presentations.  Which </a:t>
            </a:r>
            <a:r>
              <a:rPr lang="en-US" sz="2400" dirty="0" smtClean="0"/>
              <a:t>of these </a:t>
            </a:r>
            <a:r>
              <a:rPr lang="en-US" sz="2400" dirty="0" smtClean="0"/>
              <a:t>products </a:t>
            </a:r>
            <a:r>
              <a:rPr lang="en-US" sz="2400" dirty="0" smtClean="0"/>
              <a:t>seemed to </a:t>
            </a:r>
            <a:r>
              <a:rPr lang="en-US" sz="2400" dirty="0" smtClean="0"/>
              <a:t>work best? Which did not work the best?</a:t>
            </a:r>
          </a:p>
          <a:p>
            <a:r>
              <a:rPr lang="en-US" sz="2400" dirty="0" smtClean="0"/>
              <a:t>Paragraph </a:t>
            </a:r>
            <a:r>
              <a:rPr lang="en-US" sz="2400" dirty="0" smtClean="0"/>
              <a:t>2: What </a:t>
            </a:r>
            <a:r>
              <a:rPr lang="en-US" sz="2400" dirty="0" smtClean="0"/>
              <a:t>are some ways/products you use to protect yourself from the sun?  After hearing these presentations, will you continue to use these products? Why or why not</a:t>
            </a:r>
            <a:r>
              <a:rPr lang="en-US" sz="2400" dirty="0" smtClean="0"/>
              <a:t>?</a:t>
            </a:r>
          </a:p>
          <a:p>
            <a:r>
              <a:rPr lang="en-US" sz="2400" dirty="0" smtClean="0"/>
              <a:t>** If you say you don’t use anything, what products would you want to try to use to help protect you from UV radiation?</a:t>
            </a:r>
            <a:endParaRPr lang="en-US" sz="2400" dirty="0" smtClean="0"/>
          </a:p>
          <a:p>
            <a:pPr marL="0" indent="0">
              <a:buNone/>
            </a:pPr>
            <a:endParaRPr lang="en-US" sz="2400" dirty="0"/>
          </a:p>
        </p:txBody>
      </p:sp>
    </p:spTree>
    <p:extLst>
      <p:ext uri="{BB962C8B-B14F-4D97-AF65-F5344CB8AC3E}">
        <p14:creationId xmlns:p14="http://schemas.microsoft.com/office/powerpoint/2010/main" val="300677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28" y="218291"/>
            <a:ext cx="8534400" cy="1507067"/>
          </a:xfrm>
        </p:spPr>
        <p:txBody>
          <a:bodyPr/>
          <a:lstStyle/>
          <a:p>
            <a:r>
              <a:rPr lang="en-US" dirty="0" smtClean="0"/>
              <a:t>Project Purpose</a:t>
            </a:r>
            <a:endParaRPr lang="en-US" dirty="0"/>
          </a:p>
        </p:txBody>
      </p:sp>
      <p:sp>
        <p:nvSpPr>
          <p:cNvPr id="3" name="Content Placeholder 2"/>
          <p:cNvSpPr>
            <a:spLocks noGrp="1"/>
          </p:cNvSpPr>
          <p:nvPr>
            <p:ph idx="1"/>
          </p:nvPr>
        </p:nvSpPr>
        <p:spPr>
          <a:xfrm>
            <a:off x="233108" y="1588008"/>
            <a:ext cx="5972620" cy="5083248"/>
          </a:xfrm>
        </p:spPr>
        <p:txBody>
          <a:bodyPr>
            <a:normAutofit fontScale="70000" lnSpcReduction="20000"/>
          </a:bodyPr>
          <a:lstStyle/>
          <a:p>
            <a:r>
              <a:rPr lang="en-US" sz="3200" dirty="0" smtClean="0"/>
              <a:t>Understand what the Electromagnetic spectrum is, including Ultraviolet Light</a:t>
            </a:r>
          </a:p>
          <a:p>
            <a:endParaRPr lang="en-US" sz="3200" dirty="0" smtClean="0"/>
          </a:p>
          <a:p>
            <a:r>
              <a:rPr lang="en-US" sz="3200" dirty="0" smtClean="0"/>
              <a:t>Understand the affects of UV radiation and the effects it could have on your body</a:t>
            </a:r>
          </a:p>
          <a:p>
            <a:pPr marL="0" indent="0">
              <a:buNone/>
            </a:pPr>
            <a:endParaRPr lang="en-US" sz="3200" dirty="0" smtClean="0"/>
          </a:p>
          <a:p>
            <a:pPr lvl="2"/>
            <a:r>
              <a:rPr lang="en-US" sz="2800" dirty="0" smtClean="0"/>
              <a:t>Skin cancer rates are on the rise - More people die every year from skin cancer than they do from smoking</a:t>
            </a:r>
          </a:p>
          <a:p>
            <a:pPr marL="0" indent="0">
              <a:buNone/>
            </a:pPr>
            <a:endParaRPr lang="en-US" sz="3200" dirty="0" smtClean="0"/>
          </a:p>
          <a:p>
            <a:pPr lvl="2"/>
            <a:r>
              <a:rPr lang="en-US" sz="2800" dirty="0" smtClean="0"/>
              <a:t>Your skin is your largest organ and protects your body and is one of it’s first defenses.</a:t>
            </a:r>
            <a:endParaRPr lang="en-US" sz="28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9174" r="89450"/>
                    </a14:imgEffect>
                  </a14:imgLayer>
                </a14:imgProps>
              </a:ext>
              <a:ext uri="{28A0092B-C50C-407E-A947-70E740481C1C}">
                <a14:useLocalDpi xmlns:a14="http://schemas.microsoft.com/office/drawing/2010/main" val="0"/>
              </a:ext>
            </a:extLst>
          </a:blip>
          <a:stretch>
            <a:fillRect/>
          </a:stretch>
        </p:blipFill>
        <p:spPr>
          <a:xfrm>
            <a:off x="5877937" y="2088461"/>
            <a:ext cx="3802511" cy="4029266"/>
          </a:xfrm>
          <a:prstGeom prst="rect">
            <a:avLst/>
          </a:prstGeom>
        </p:spPr>
      </p:pic>
      <p:sp>
        <p:nvSpPr>
          <p:cNvPr id="5" name="Cloud Callout 4"/>
          <p:cNvSpPr/>
          <p:nvPr/>
        </p:nvSpPr>
        <p:spPr>
          <a:xfrm>
            <a:off x="7876032" y="0"/>
            <a:ext cx="4315968" cy="2426884"/>
          </a:xfrm>
          <a:prstGeom prst="cloudCallout">
            <a:avLst>
              <a:gd name="adj1" fmla="val -33046"/>
              <a:gd name="adj2" fmla="val 15202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 don’t know how to put this, but your skin is kind of a big deal!</a:t>
            </a:r>
            <a:endParaRPr lang="en-US" sz="2400" dirty="0">
              <a:solidFill>
                <a:schemeClr val="bg1"/>
              </a:solidFill>
            </a:endParaRPr>
          </a:p>
        </p:txBody>
      </p:sp>
    </p:spTree>
    <p:extLst>
      <p:ext uri="{BB962C8B-B14F-4D97-AF65-F5344CB8AC3E}">
        <p14:creationId xmlns:p14="http://schemas.microsoft.com/office/powerpoint/2010/main" val="1161202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i="1" dirty="0" smtClean="0"/>
              <a:t>“Dear 16 year old Me”</a:t>
            </a:r>
            <a:endParaRPr lang="en-US" i="1" dirty="0"/>
          </a:p>
        </p:txBody>
      </p:sp>
      <p:sp>
        <p:nvSpPr>
          <p:cNvPr id="3" name="Content Placeholder 2"/>
          <p:cNvSpPr>
            <a:spLocks noGrp="1"/>
          </p:cNvSpPr>
          <p:nvPr>
            <p:ph idx="1"/>
          </p:nvPr>
        </p:nvSpPr>
        <p:spPr>
          <a:xfrm>
            <a:off x="464756" y="2209800"/>
            <a:ext cx="11483404" cy="3615267"/>
          </a:xfrm>
        </p:spPr>
        <p:txBody>
          <a:bodyPr>
            <a:normAutofit/>
          </a:bodyPr>
          <a:lstStyle/>
          <a:p>
            <a:pPr marL="0" indent="0" algn="ctr">
              <a:buNone/>
            </a:pPr>
            <a:r>
              <a:rPr lang="en-US" sz="2800" dirty="0">
                <a:hlinkClick r:id="rId2"/>
              </a:rPr>
              <a:t>https://www.youtube.com/watch?v=_</a:t>
            </a:r>
            <a:r>
              <a:rPr lang="en-US" sz="2800" dirty="0" smtClean="0">
                <a:hlinkClick r:id="rId2"/>
              </a:rPr>
              <a:t>4jgUcxMezM</a:t>
            </a:r>
            <a:endParaRPr lang="en-US" sz="2800" dirty="0" smtClean="0"/>
          </a:p>
          <a:p>
            <a:pPr marL="0" indent="0" algn="ctr">
              <a:buNone/>
            </a:pPr>
            <a:endParaRPr lang="en-US" sz="2800" dirty="0"/>
          </a:p>
        </p:txBody>
      </p:sp>
    </p:spTree>
    <p:extLst>
      <p:ext uri="{BB962C8B-B14F-4D97-AF65-F5344CB8AC3E}">
        <p14:creationId xmlns:p14="http://schemas.microsoft.com/office/powerpoint/2010/main" val="897558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599" y="94058"/>
            <a:ext cx="9018587" cy="6763941"/>
          </a:xfrm>
        </p:spPr>
      </p:pic>
    </p:spTree>
    <p:extLst>
      <p:ext uri="{BB962C8B-B14F-4D97-AF65-F5344CB8AC3E}">
        <p14:creationId xmlns:p14="http://schemas.microsoft.com/office/powerpoint/2010/main" val="3659791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69018"/>
            <a:ext cx="9942597" cy="6617532"/>
          </a:xfrm>
          <a:prstGeom prst="rect">
            <a:avLst/>
          </a:prstGeom>
        </p:spPr>
      </p:pic>
    </p:spTree>
    <p:extLst>
      <p:ext uri="{BB962C8B-B14F-4D97-AF65-F5344CB8AC3E}">
        <p14:creationId xmlns:p14="http://schemas.microsoft.com/office/powerpoint/2010/main" val="68151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139428"/>
            <a:ext cx="4343399" cy="6579143"/>
          </a:xfrm>
          <a:prstGeom prst="rect">
            <a:avLst/>
          </a:prstGeom>
        </p:spPr>
      </p:pic>
    </p:spTree>
    <p:extLst>
      <p:ext uri="{BB962C8B-B14F-4D97-AF65-F5344CB8AC3E}">
        <p14:creationId xmlns:p14="http://schemas.microsoft.com/office/powerpoint/2010/main" val="456873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Science Standard</a:t>
            </a:r>
            <a:endParaRPr lang="en-US" dirty="0"/>
          </a:p>
        </p:txBody>
      </p:sp>
      <p:sp>
        <p:nvSpPr>
          <p:cNvPr id="3" name="Content Placeholder 2"/>
          <p:cNvSpPr>
            <a:spLocks noGrp="1"/>
          </p:cNvSpPr>
          <p:nvPr>
            <p:ph idx="1"/>
          </p:nvPr>
        </p:nvSpPr>
        <p:spPr>
          <a:xfrm>
            <a:off x="464756" y="1670304"/>
            <a:ext cx="11556556" cy="5035296"/>
          </a:xfrm>
        </p:spPr>
        <p:txBody>
          <a:bodyPr>
            <a:normAutofit/>
          </a:bodyPr>
          <a:lstStyle/>
          <a:p>
            <a:pPr marL="0" indent="0">
              <a:buNone/>
            </a:pPr>
            <a:r>
              <a:rPr lang="en-US" sz="3000" dirty="0" smtClean="0"/>
              <a:t>8.3.2.2.1:  Describe how the composition and structure of the Earth’s Atmosphere affects energy absorption, climate and the distribution of particulates and gases.</a:t>
            </a:r>
            <a:endParaRPr lang="en-US" sz="3000" dirty="0"/>
          </a:p>
        </p:txBody>
      </p:sp>
    </p:spTree>
    <p:extLst>
      <p:ext uri="{BB962C8B-B14F-4D97-AF65-F5344CB8AC3E}">
        <p14:creationId xmlns:p14="http://schemas.microsoft.com/office/powerpoint/2010/main" val="2311874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56" y="390820"/>
            <a:ext cx="8534400" cy="1507067"/>
          </a:xfrm>
        </p:spPr>
        <p:txBody>
          <a:bodyPr/>
          <a:lstStyle/>
          <a:p>
            <a:r>
              <a:rPr lang="en-US" dirty="0" smtClean="0"/>
              <a:t>Finished Product</a:t>
            </a:r>
            <a:endParaRPr lang="en-US" dirty="0"/>
          </a:p>
        </p:txBody>
      </p:sp>
      <p:sp>
        <p:nvSpPr>
          <p:cNvPr id="3" name="Content Placeholder 2"/>
          <p:cNvSpPr>
            <a:spLocks noGrp="1"/>
          </p:cNvSpPr>
          <p:nvPr>
            <p:ph idx="1"/>
          </p:nvPr>
        </p:nvSpPr>
        <p:spPr>
          <a:xfrm>
            <a:off x="464756" y="1670304"/>
            <a:ext cx="11556556" cy="5035296"/>
          </a:xfrm>
        </p:spPr>
        <p:txBody>
          <a:bodyPr>
            <a:normAutofit fontScale="85000" lnSpcReduction="20000"/>
          </a:bodyPr>
          <a:lstStyle/>
          <a:p>
            <a:pPr marL="0" indent="0">
              <a:buNone/>
            </a:pPr>
            <a:endParaRPr lang="en-US" sz="3200" dirty="0"/>
          </a:p>
          <a:p>
            <a:pPr lvl="1"/>
            <a:r>
              <a:rPr lang="en-US" sz="3000" b="1" dirty="0" smtClean="0"/>
              <a:t>Completed experiment with results </a:t>
            </a:r>
            <a:r>
              <a:rPr lang="en-US" sz="3000" i="1" dirty="0" smtClean="0"/>
              <a:t>(done as a group, but each individual needs to record)</a:t>
            </a:r>
          </a:p>
          <a:p>
            <a:pPr lvl="1"/>
            <a:endParaRPr lang="en-US" sz="3000" i="1" dirty="0" smtClean="0"/>
          </a:p>
          <a:p>
            <a:pPr lvl="1"/>
            <a:r>
              <a:rPr lang="en-US" sz="3000" b="1" dirty="0" smtClean="0"/>
              <a:t>Completed scientific method (all parts) </a:t>
            </a:r>
            <a:r>
              <a:rPr lang="en-US" sz="3000" i="1" dirty="0" smtClean="0"/>
              <a:t>(done as a group, but each individual needs to have their own lab write-up)</a:t>
            </a:r>
          </a:p>
          <a:p>
            <a:pPr lvl="1"/>
            <a:endParaRPr lang="en-US" sz="3000" i="1" dirty="0" smtClean="0"/>
          </a:p>
          <a:p>
            <a:pPr lvl="1"/>
            <a:r>
              <a:rPr lang="en-US" sz="3000" b="1" dirty="0" smtClean="0"/>
              <a:t>Completed visual display </a:t>
            </a:r>
            <a:r>
              <a:rPr lang="en-US" sz="3000" i="1" dirty="0" smtClean="0"/>
              <a:t>(1 per group)</a:t>
            </a:r>
          </a:p>
          <a:p>
            <a:pPr lvl="1"/>
            <a:endParaRPr lang="en-US" sz="3000" i="1" dirty="0" smtClean="0"/>
          </a:p>
          <a:p>
            <a:pPr lvl="1"/>
            <a:r>
              <a:rPr lang="en-US" sz="3000" b="1" dirty="0" smtClean="0"/>
              <a:t>Completed presentation</a:t>
            </a:r>
            <a:r>
              <a:rPr lang="en-US" sz="3000" dirty="0" smtClean="0"/>
              <a:t> (your group will present to the class on what you did and what you found out) </a:t>
            </a:r>
            <a:r>
              <a:rPr lang="en-US" sz="3000" i="1" dirty="0" smtClean="0"/>
              <a:t>(each group member needs to have a speaking part)</a:t>
            </a:r>
            <a:endParaRPr lang="en-US" sz="3000" i="1" dirty="0"/>
          </a:p>
        </p:txBody>
      </p:sp>
    </p:spTree>
    <p:extLst>
      <p:ext uri="{BB962C8B-B14F-4D97-AF65-F5344CB8AC3E}">
        <p14:creationId xmlns:p14="http://schemas.microsoft.com/office/powerpoint/2010/main" val="3411301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AE89DCD7EB14E905977A3D0B79272" ma:contentTypeVersion="0" ma:contentTypeDescription="Create a new document." ma:contentTypeScope="" ma:versionID="52a8a7fcaeddcaca157620f2435f7bb3">
  <xsd:schema xmlns:xsd="http://www.w3.org/2001/XMLSchema" xmlns:xs="http://www.w3.org/2001/XMLSchema" xmlns:p="http://schemas.microsoft.com/office/2006/metadata/properties" targetNamespace="http://schemas.microsoft.com/office/2006/metadata/properties" ma:root="true" ma:fieldsID="a1f7c6d91202698bab696f5c98b76a3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B4E464-48B1-467F-989A-FB88C6DF3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FD4C20-A148-491C-895E-905D2259C046}">
  <ds:schemaRefs>
    <ds:schemaRef ds:uri="http://schemas.microsoft.com/sharepoint/v3/contenttype/forms"/>
  </ds:schemaRefs>
</ds:datastoreItem>
</file>

<file path=customXml/itemProps3.xml><?xml version="1.0" encoding="utf-8"?>
<ds:datastoreItem xmlns:ds="http://schemas.openxmlformats.org/officeDocument/2006/customXml" ds:itemID="{D32EE23E-FFA0-4247-A5D9-596CA0165305}">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14263</TotalTime>
  <Words>1293</Words>
  <Application>Microsoft Office PowerPoint</Application>
  <PresentationFormat>Widescreen</PresentationFormat>
  <Paragraphs>166</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Century Gothic</vt:lpstr>
      <vt:lpstr>Wingdings 3</vt:lpstr>
      <vt:lpstr>Slice</vt:lpstr>
      <vt:lpstr>Protect the skin you’re in</vt:lpstr>
      <vt:lpstr>DAY ONE</vt:lpstr>
      <vt:lpstr>Project Purpose</vt:lpstr>
      <vt:lpstr>“Dear 16 year old Me”</vt:lpstr>
      <vt:lpstr>PowerPoint Presentation</vt:lpstr>
      <vt:lpstr>PowerPoint Presentation</vt:lpstr>
      <vt:lpstr>PowerPoint Presentation</vt:lpstr>
      <vt:lpstr>Science Standard</vt:lpstr>
      <vt:lpstr>Finished Product</vt:lpstr>
      <vt:lpstr>You will be provided with…</vt:lpstr>
      <vt:lpstr>First steps (cont)…</vt:lpstr>
      <vt:lpstr>First steps…</vt:lpstr>
      <vt:lpstr>Topic Ideas</vt:lpstr>
      <vt:lpstr>DAY TWO</vt:lpstr>
      <vt:lpstr>Focus Question</vt:lpstr>
      <vt:lpstr>Background Information</vt:lpstr>
      <vt:lpstr>Background Information (cont)</vt:lpstr>
      <vt:lpstr>DAY Three</vt:lpstr>
      <vt:lpstr>Figuring out Variables, the Control &amp; Constants</vt:lpstr>
      <vt:lpstr>Writing a Hypothesis</vt:lpstr>
      <vt:lpstr>Things to consider when experimenting</vt:lpstr>
      <vt:lpstr>Things to consider when experimenting</vt:lpstr>
      <vt:lpstr>Things to consider when experimenting</vt:lpstr>
      <vt:lpstr>DAY FOUR</vt:lpstr>
      <vt:lpstr>Material List &amp; Procedure</vt:lpstr>
      <vt:lpstr>Conclusion</vt:lpstr>
      <vt:lpstr>DAY FiVE &amp; Six</vt:lpstr>
      <vt:lpstr>Presentation</vt:lpstr>
      <vt:lpstr>Summary on presentations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the skin you’re in</dc:title>
  <dc:creator>RHODES NICOLE</dc:creator>
  <cp:lastModifiedBy>SCHILLING ANGELA</cp:lastModifiedBy>
  <cp:revision>38</cp:revision>
  <dcterms:created xsi:type="dcterms:W3CDTF">2014-02-13T21:04:08Z</dcterms:created>
  <dcterms:modified xsi:type="dcterms:W3CDTF">2017-03-02T19:48:38Z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0x010100B07AE89DCD7EB14E905977A3D0B79272</vt:lpwstr>
  </property>
</Properties>
</file>