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57" r:id="rId3"/>
    <p:sldId id="258" r:id="rId4"/>
    <p:sldId id="259" r:id="rId5"/>
    <p:sldId id="261" r:id="rId6"/>
    <p:sldId id="262" r:id="rId7"/>
    <p:sldId id="260"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64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798490-2C5D-4893-B775-251FB1F225C4}" type="datetimeFigureOut">
              <a:rPr lang="en-US"/>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501C4B-59C1-4367-8F73-98F1D07E3A07}" type="slidenum">
              <a:rPr lang="en-US"/>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501C4B-59C1-4367-8F73-98F1D07E3A07}" type="slidenum">
              <a:rPr lang="en-US"/>
              <a:t>2</a:t>
            </a:fld>
            <a:endParaRPr lang="en-US"/>
          </a:p>
        </p:txBody>
      </p:sp>
    </p:spTree>
    <p:extLst>
      <p:ext uri="{BB962C8B-B14F-4D97-AF65-F5344CB8AC3E}">
        <p14:creationId xmlns:p14="http://schemas.microsoft.com/office/powerpoint/2010/main" val="2607728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501C4B-59C1-4367-8F73-98F1D07E3A07}" type="slidenum">
              <a:rPr lang="en-US"/>
              <a:t>3</a:t>
            </a:fld>
            <a:endParaRPr lang="en-US"/>
          </a:p>
        </p:txBody>
      </p:sp>
    </p:spTree>
    <p:extLst>
      <p:ext uri="{BB962C8B-B14F-4D97-AF65-F5344CB8AC3E}">
        <p14:creationId xmlns:p14="http://schemas.microsoft.com/office/powerpoint/2010/main" val="1532467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501C4B-59C1-4367-8F73-98F1D07E3A07}" type="slidenum">
              <a:rPr lang="en-US"/>
              <a:t>4</a:t>
            </a:fld>
            <a:endParaRPr lang="en-US"/>
          </a:p>
        </p:txBody>
      </p:sp>
    </p:spTree>
    <p:extLst>
      <p:ext uri="{BB962C8B-B14F-4D97-AF65-F5344CB8AC3E}">
        <p14:creationId xmlns:p14="http://schemas.microsoft.com/office/powerpoint/2010/main" val="3299606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501C4B-59C1-4367-8F73-98F1D07E3A07}" type="slidenum">
              <a:rPr lang="en-US"/>
              <a:t>5</a:t>
            </a:fld>
            <a:endParaRPr lang="en-US"/>
          </a:p>
        </p:txBody>
      </p:sp>
    </p:spTree>
    <p:extLst>
      <p:ext uri="{BB962C8B-B14F-4D97-AF65-F5344CB8AC3E}">
        <p14:creationId xmlns:p14="http://schemas.microsoft.com/office/powerpoint/2010/main" val="2366025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501C4B-59C1-4367-8F73-98F1D07E3A07}" type="slidenum">
              <a:rPr lang="en-US"/>
              <a:t>6</a:t>
            </a:fld>
            <a:endParaRPr lang="en-US"/>
          </a:p>
        </p:txBody>
      </p:sp>
    </p:spTree>
    <p:extLst>
      <p:ext uri="{BB962C8B-B14F-4D97-AF65-F5344CB8AC3E}">
        <p14:creationId xmlns:p14="http://schemas.microsoft.com/office/powerpoint/2010/main" val="3126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501C4B-59C1-4367-8F73-98F1D07E3A07}" type="slidenum">
              <a:rPr lang="en-US"/>
              <a:t>7</a:t>
            </a:fld>
            <a:endParaRPr lang="en-US"/>
          </a:p>
        </p:txBody>
      </p:sp>
    </p:spTree>
    <p:extLst>
      <p:ext uri="{BB962C8B-B14F-4D97-AF65-F5344CB8AC3E}">
        <p14:creationId xmlns:p14="http://schemas.microsoft.com/office/powerpoint/2010/main" val="3823225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501C4B-59C1-4367-8F73-98F1D07E3A07}" type="slidenum">
              <a:rPr lang="en-US"/>
              <a:t>8</a:t>
            </a:fld>
            <a:endParaRPr lang="en-US"/>
          </a:p>
        </p:txBody>
      </p:sp>
    </p:spTree>
    <p:extLst>
      <p:ext uri="{BB962C8B-B14F-4D97-AF65-F5344CB8AC3E}">
        <p14:creationId xmlns:p14="http://schemas.microsoft.com/office/powerpoint/2010/main" val="745216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501C4B-59C1-4367-8F73-98F1D07E3A07}" type="slidenum">
              <a:rPr lang="en-US"/>
              <a:t>9</a:t>
            </a:fld>
            <a:endParaRPr lang="en-US"/>
          </a:p>
        </p:txBody>
      </p:sp>
    </p:spTree>
    <p:extLst>
      <p:ext uri="{BB962C8B-B14F-4D97-AF65-F5344CB8AC3E}">
        <p14:creationId xmlns:p14="http://schemas.microsoft.com/office/powerpoint/2010/main" val="645873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501C4B-59C1-4367-8F73-98F1D07E3A07}" type="slidenum">
              <a:rPr lang="en-US"/>
              <a:t>10</a:t>
            </a:fld>
            <a:endParaRPr lang="en-US"/>
          </a:p>
        </p:txBody>
      </p:sp>
    </p:spTree>
    <p:extLst>
      <p:ext uri="{BB962C8B-B14F-4D97-AF65-F5344CB8AC3E}">
        <p14:creationId xmlns:p14="http://schemas.microsoft.com/office/powerpoint/2010/main" val="13420657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11/21/2016</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11/21/2016</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11/21/2016</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11/21/2016</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11/21/2016</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11/21/2016</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11/21/2016</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a:solidFill>
                  <a:srgbClr val="FFFFFF"/>
                </a:solidFill>
                <a:latin typeface="Century Gothic"/>
              </a:rPr>
              <a:t>Uranus!</a:t>
            </a:r>
          </a:p>
        </p:txBody>
      </p:sp>
      <p:sp>
        <p:nvSpPr>
          <p:cNvPr id="3" name="Subtitle 2"/>
          <p:cNvSpPr>
            <a:spLocks noGrp="1"/>
          </p:cNvSpPr>
          <p:nvPr>
            <p:ph type="subTitle" idx="1"/>
          </p:nvPr>
        </p:nvSpPr>
        <p:spPr/>
        <p:txBody>
          <a:bodyPr vert="horz" lIns="91440" tIns="45720" rIns="91440" bIns="45720" rtlCol="0" anchor="t">
            <a:normAutofit/>
          </a:bodyPr>
          <a:lstStyle/>
          <a:p>
            <a:pPr algn="ctr"/>
            <a:r>
              <a:rPr lang="EN-US"/>
              <a:t>By: Aaron B, Tony V, Cassie I, and Tucker J</a:t>
            </a:r>
            <a:endParaRPr lang="en-US"/>
          </a:p>
        </p:txBody>
      </p:sp>
    </p:spTree>
    <p:extLst>
      <p:ext uri="{BB962C8B-B14F-4D97-AF65-F5344CB8AC3E}">
        <p14:creationId xmlns:p14="http://schemas.microsoft.com/office/powerpoint/2010/main" val="3402371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960" y="657225"/>
            <a:ext cx="8610600" cy="1293028"/>
          </a:xfrm>
        </p:spPr>
        <p:txBody>
          <a:bodyPr/>
          <a:lstStyle/>
          <a:p>
            <a:pPr algn="ctr"/>
            <a:r>
              <a:rPr lang="EN-US"/>
              <a:t>Interesting facts about Uranus</a:t>
            </a:r>
            <a:endParaRPr lang="en-US"/>
          </a:p>
        </p:txBody>
      </p:sp>
      <p:sp>
        <p:nvSpPr>
          <p:cNvPr id="3" name="Content Placeholder 2"/>
          <p:cNvSpPr>
            <a:spLocks noGrp="1"/>
          </p:cNvSpPr>
          <p:nvPr>
            <p:ph idx="1"/>
          </p:nvPr>
        </p:nvSpPr>
        <p:spPr/>
        <p:txBody>
          <a:bodyPr vert="horz" lIns="91440" tIns="45720" rIns="91440" bIns="45720" rtlCol="0" anchor="t">
            <a:normAutofit/>
          </a:bodyPr>
          <a:lstStyle/>
          <a:p>
            <a:r>
              <a:rPr lang="EN-US"/>
              <a:t>Uranus is the seventh planet in our solar system</a:t>
            </a:r>
            <a:endParaRPr lang="en-US"/>
          </a:p>
          <a:p>
            <a:r>
              <a:rPr lang="EN-US"/>
              <a:t>Uranus has two sets of very thin dark rings</a:t>
            </a:r>
            <a:endParaRPr lang="en-US"/>
          </a:p>
          <a:p>
            <a:r>
              <a:rPr lang="EN-US"/>
              <a:t>Uranus's moons are all named after characters created by William Shakespeare and Alexander Pope</a:t>
            </a:r>
            <a:endParaRPr lang="en-US"/>
          </a:p>
          <a:p>
            <a:r>
              <a:rPr lang="EN-US"/>
              <a:t>Uranus's spin axis lies 98 degrees off of its orbital plane, sitting almost perpendicular to the sun.</a:t>
            </a:r>
            <a:endParaRPr lang="en-US"/>
          </a:p>
        </p:txBody>
      </p:sp>
    </p:spTree>
    <p:extLst>
      <p:ext uri="{BB962C8B-B14F-4D97-AF65-F5344CB8AC3E}">
        <p14:creationId xmlns:p14="http://schemas.microsoft.com/office/powerpoint/2010/main" val="3587412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Uranus</a:t>
            </a:r>
            <a:endParaRPr lang="en-US"/>
          </a:p>
        </p:txBody>
      </p:sp>
      <p:pic>
        <p:nvPicPr>
          <p:cNvPr id="5" name="Content Placeholder 4" descr="ดาวยูเรนัส Uranus | Wannaphong"/>
          <p:cNvPicPr>
            <a:picLocks noGrp="1" noChangeAspect="1"/>
          </p:cNvPicPr>
          <p:nvPr>
            <p:ph idx="1"/>
          </p:nvPr>
        </p:nvPicPr>
        <p:blipFill>
          <a:blip r:embed="rId3"/>
          <a:stretch>
            <a:fillRect/>
          </a:stretch>
        </p:blipFill>
        <p:spPr>
          <a:xfrm>
            <a:off x="4995863" y="1378773"/>
            <a:ext cx="6510337" cy="4206816"/>
          </a:xfrm>
        </p:spPr>
      </p:pic>
      <p:sp>
        <p:nvSpPr>
          <p:cNvPr id="4" name="Text Placeholder 3"/>
          <p:cNvSpPr>
            <a:spLocks noGrp="1"/>
          </p:cNvSpPr>
          <p:nvPr>
            <p:ph type="body" sz="half" idx="2"/>
          </p:nvPr>
        </p:nvSpPr>
        <p:spPr/>
        <p:txBody>
          <a:bodyPr vert="horz" lIns="91440" tIns="45720" rIns="91440" bIns="45720" rtlCol="0" anchor="t">
            <a:normAutofit/>
          </a:bodyPr>
          <a:lstStyle/>
          <a:p>
            <a:r>
              <a:rPr lang="EN-US"/>
              <a:t>Uranus's blue appearance is due to the water covered exterior of the planet. Also the planet has two thin rings similar to Saturn's that appear in a shade of blue due to small ice particles from Mab that are small enough to scatter small light. But in contrast Uranus's inner ring appears grey.</a:t>
            </a:r>
            <a:endParaRPr lang="en-US"/>
          </a:p>
        </p:txBody>
      </p:sp>
    </p:spTree>
    <p:extLst>
      <p:ext uri="{BB962C8B-B14F-4D97-AF65-F5344CB8AC3E}">
        <p14:creationId xmlns:p14="http://schemas.microsoft.com/office/powerpoint/2010/main" val="2812103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 interior structure of Uranus. Click here for original source URL."/>
          <p:cNvPicPr>
            <a:picLocks noChangeAspect="1"/>
          </p:cNvPicPr>
          <p:nvPr/>
        </p:nvPicPr>
        <p:blipFill>
          <a:blip r:embed="rId3"/>
          <a:stretch>
            <a:fillRect/>
          </a:stretch>
        </p:blipFill>
        <p:spPr>
          <a:xfrm>
            <a:off x="1038225" y="3738113"/>
            <a:ext cx="4185034" cy="3110821"/>
          </a:xfrm>
          <a:prstGeom prst="rect">
            <a:avLst/>
          </a:prstGeom>
        </p:spPr>
      </p:pic>
      <p:sp>
        <p:nvSpPr>
          <p:cNvPr id="2" name="Title 1"/>
          <p:cNvSpPr>
            <a:spLocks noGrp="1"/>
          </p:cNvSpPr>
          <p:nvPr>
            <p:ph type="title"/>
          </p:nvPr>
        </p:nvSpPr>
        <p:spPr>
          <a:xfrm>
            <a:off x="679450" y="325288"/>
            <a:ext cx="10826750" cy="211287"/>
          </a:xfrm>
        </p:spPr>
        <p:txBody>
          <a:bodyPr>
            <a:normAutofit fontScale="90000"/>
          </a:bodyPr>
          <a:lstStyle/>
          <a:p>
            <a:pPr algn="ctr"/>
            <a:endParaRPr lang="en-US"/>
          </a:p>
        </p:txBody>
      </p:sp>
      <p:sp>
        <p:nvSpPr>
          <p:cNvPr id="3" name="Text Placeholder 2"/>
          <p:cNvSpPr>
            <a:spLocks noGrp="1"/>
          </p:cNvSpPr>
          <p:nvPr>
            <p:ph type="body" idx="1"/>
          </p:nvPr>
        </p:nvSpPr>
        <p:spPr>
          <a:xfrm>
            <a:off x="895350" y="1323975"/>
            <a:ext cx="5079991" cy="823912"/>
          </a:xfrm>
        </p:spPr>
        <p:txBody>
          <a:bodyPr/>
          <a:lstStyle/>
          <a:p>
            <a:pPr algn="ctr"/>
            <a:r>
              <a:rPr lang="EN-US"/>
              <a:t>Exploration</a:t>
            </a:r>
            <a:endParaRPr lang="en-US"/>
          </a:p>
        </p:txBody>
      </p:sp>
      <p:sp>
        <p:nvSpPr>
          <p:cNvPr id="4" name="Content Placeholder 3"/>
          <p:cNvSpPr>
            <a:spLocks noGrp="1"/>
          </p:cNvSpPr>
          <p:nvPr>
            <p:ph sz="half" idx="2"/>
          </p:nvPr>
        </p:nvSpPr>
        <p:spPr>
          <a:xfrm>
            <a:off x="679450" y="2809875"/>
            <a:ext cx="5311775" cy="3086019"/>
          </a:xfrm>
        </p:spPr>
        <p:txBody>
          <a:bodyPr vert="horz" lIns="91440" tIns="45720" rIns="91440" bIns="45720" rtlCol="0" anchor="t">
            <a:normAutofit/>
          </a:bodyPr>
          <a:lstStyle/>
          <a:p>
            <a:r>
              <a:rPr lang="EN-US"/>
              <a:t>Uranus was first discovered by telescope than later located by Voyager, which is a satellite. </a:t>
            </a:r>
            <a:endParaRPr lang="en-US"/>
          </a:p>
        </p:txBody>
      </p:sp>
      <p:sp>
        <p:nvSpPr>
          <p:cNvPr id="5" name="Text Placeholder 4"/>
          <p:cNvSpPr>
            <a:spLocks noGrp="1"/>
          </p:cNvSpPr>
          <p:nvPr>
            <p:ph type="body" sz="quarter" idx="3"/>
          </p:nvPr>
        </p:nvSpPr>
        <p:spPr>
          <a:xfrm>
            <a:off x="6402238" y="1309598"/>
            <a:ext cx="5105400" cy="823912"/>
          </a:xfrm>
        </p:spPr>
        <p:txBody>
          <a:bodyPr/>
          <a:lstStyle/>
          <a:p>
            <a:pPr algn="ctr"/>
            <a:r>
              <a:rPr lang="EN-US"/>
              <a:t>The Elements</a:t>
            </a:r>
            <a:endParaRPr lang="en-US"/>
          </a:p>
        </p:txBody>
      </p:sp>
      <p:sp>
        <p:nvSpPr>
          <p:cNvPr id="6" name="Content Placeholder 5"/>
          <p:cNvSpPr>
            <a:spLocks noGrp="1"/>
          </p:cNvSpPr>
          <p:nvPr>
            <p:ph sz="quarter" idx="4"/>
          </p:nvPr>
        </p:nvSpPr>
        <p:spPr>
          <a:xfrm>
            <a:off x="6172203" y="2809875"/>
            <a:ext cx="5334000" cy="3086019"/>
          </a:xfrm>
        </p:spPr>
        <p:txBody>
          <a:bodyPr vert="horz" lIns="91440" tIns="45720" rIns="91440" bIns="45720" rtlCol="0" anchor="t">
            <a:normAutofit/>
          </a:bodyPr>
          <a:lstStyle/>
          <a:p>
            <a:pPr algn="ctr"/>
            <a:r>
              <a:rPr lang="EN-US"/>
              <a:t>Uranus is mostly made up of Methane but also is made up of Ammonia.  The reason Uranus is blue is because the outer crust of Uranus contains water in its solid state.</a:t>
            </a:r>
            <a:endParaRPr lang="en-US"/>
          </a:p>
        </p:txBody>
      </p:sp>
    </p:spTree>
    <p:extLst>
      <p:ext uri="{BB962C8B-B14F-4D97-AF65-F5344CB8AC3E}">
        <p14:creationId xmlns:p14="http://schemas.microsoft.com/office/powerpoint/2010/main" val="2085222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0" y="-1038225"/>
            <a:ext cx="8610600" cy="1295400"/>
          </a:xfrm>
        </p:spPr>
        <p:txBody>
          <a:bodyPr/>
          <a:lstStyle/>
          <a:p>
            <a:endParaRPr lang="en-US"/>
          </a:p>
        </p:txBody>
      </p:sp>
      <p:sp>
        <p:nvSpPr>
          <p:cNvPr id="3" name="Text Placeholder 2"/>
          <p:cNvSpPr>
            <a:spLocks noGrp="1"/>
          </p:cNvSpPr>
          <p:nvPr>
            <p:ph type="body" idx="1"/>
          </p:nvPr>
        </p:nvSpPr>
        <p:spPr>
          <a:xfrm>
            <a:off x="808008" y="1019175"/>
            <a:ext cx="5079991" cy="823912"/>
          </a:xfrm>
        </p:spPr>
        <p:txBody>
          <a:bodyPr/>
          <a:lstStyle/>
          <a:p>
            <a:pPr algn="ctr"/>
            <a:r>
              <a:rPr lang="EN-US"/>
              <a:t>The Atmosphere</a:t>
            </a:r>
            <a:endParaRPr lang="en-US"/>
          </a:p>
        </p:txBody>
      </p:sp>
      <p:sp>
        <p:nvSpPr>
          <p:cNvPr id="4" name="Content Placeholder 3"/>
          <p:cNvSpPr>
            <a:spLocks noGrp="1"/>
          </p:cNvSpPr>
          <p:nvPr>
            <p:ph sz="half" idx="2"/>
          </p:nvPr>
        </p:nvSpPr>
        <p:spPr/>
        <p:txBody>
          <a:bodyPr vert="horz" lIns="91440" tIns="45720" rIns="91440" bIns="45720" rtlCol="0" anchor="t">
            <a:normAutofit/>
          </a:bodyPr>
          <a:lstStyle/>
          <a:p>
            <a:pPr marL="0" indent="0" algn="ctr">
              <a:buNone/>
            </a:pPr>
            <a:r>
              <a:rPr lang="EN-US"/>
              <a:t>The atmosphere of Uranus is </a:t>
            </a:r>
            <a:endParaRPr lang="en-US"/>
          </a:p>
          <a:p>
            <a:pPr marL="0" indent="0" algn="ctr">
              <a:buNone/>
            </a:pPr>
            <a:r>
              <a:rPr lang="EN-US"/>
              <a:t>composed of mostly</a:t>
            </a:r>
            <a:endParaRPr lang="en-US"/>
          </a:p>
          <a:p>
            <a:pPr marL="0" indent="0" algn="ctr">
              <a:buNone/>
            </a:pPr>
            <a:r>
              <a:rPr lang="EN-US"/>
              <a:t>hydrogen with reasonable  </a:t>
            </a:r>
            <a:endParaRPr lang="en-US"/>
          </a:p>
          <a:p>
            <a:pPr marL="0" indent="0" algn="ctr">
              <a:buNone/>
            </a:pPr>
            <a:r>
              <a:rPr lang="EN-US"/>
              <a:t>  quantities of helium.</a:t>
            </a:r>
            <a:endParaRPr lang="en-US"/>
          </a:p>
        </p:txBody>
      </p:sp>
      <p:sp>
        <p:nvSpPr>
          <p:cNvPr id="5" name="Text Placeholder 4"/>
          <p:cNvSpPr>
            <a:spLocks noGrp="1"/>
          </p:cNvSpPr>
          <p:nvPr>
            <p:ph type="body" sz="quarter" idx="3"/>
          </p:nvPr>
        </p:nvSpPr>
        <p:spPr>
          <a:xfrm>
            <a:off x="6287219" y="1019175"/>
            <a:ext cx="5105400" cy="823912"/>
          </a:xfrm>
        </p:spPr>
        <p:txBody>
          <a:bodyPr/>
          <a:lstStyle/>
          <a:p>
            <a:pPr algn="ctr"/>
            <a:r>
              <a:rPr lang="EN-US"/>
              <a:t>The Temperature</a:t>
            </a:r>
            <a:endParaRPr lang="en-US"/>
          </a:p>
        </p:txBody>
      </p:sp>
      <p:sp>
        <p:nvSpPr>
          <p:cNvPr id="6" name="Content Placeholder 5"/>
          <p:cNvSpPr>
            <a:spLocks noGrp="1"/>
          </p:cNvSpPr>
          <p:nvPr>
            <p:ph sz="quarter" idx="4"/>
          </p:nvPr>
        </p:nvSpPr>
        <p:spPr/>
        <p:txBody>
          <a:bodyPr vert="horz" lIns="91440" tIns="45720" rIns="91440" bIns="45720" rtlCol="0" anchor="t">
            <a:normAutofit/>
          </a:bodyPr>
          <a:lstStyle/>
          <a:p>
            <a:pPr marL="0" indent="0" algn="ctr">
              <a:buNone/>
            </a:pPr>
            <a:r>
              <a:rPr lang="EN-US"/>
              <a:t>The average Temperature (Climate)</a:t>
            </a:r>
            <a:endParaRPr lang="en-US"/>
          </a:p>
          <a:p>
            <a:pPr marL="0" indent="0" algn="ctr">
              <a:buNone/>
            </a:pPr>
            <a:r>
              <a:rPr lang="EN-US"/>
              <a:t> of Uranus. </a:t>
            </a:r>
            <a:endParaRPr lang="en-US"/>
          </a:p>
          <a:p>
            <a:pPr marL="0" indent="0" algn="ctr">
              <a:buNone/>
            </a:pPr>
            <a:r>
              <a:rPr lang="EN-US"/>
              <a:t>is -357 degrees Fahrenheit, </a:t>
            </a:r>
            <a:endParaRPr lang="en-US"/>
          </a:p>
          <a:p>
            <a:pPr marL="0" indent="0" algn="ctr">
              <a:buNone/>
            </a:pPr>
            <a:r>
              <a:rPr lang="EN-US"/>
              <a:t>and -216 degrees Celsius.</a:t>
            </a:r>
            <a:endParaRPr lang="en-US"/>
          </a:p>
          <a:p>
            <a:pPr marL="0" indent="0" algn="ctr">
              <a:buNone/>
            </a:pPr>
            <a:r>
              <a:rPr lang="EN-US"/>
              <a:t>And there can be up </a:t>
            </a:r>
            <a:endParaRPr lang="en-US"/>
          </a:p>
          <a:p>
            <a:pPr marL="0" indent="0" algn="ctr">
              <a:buNone/>
            </a:pPr>
            <a:r>
              <a:rPr lang="EN-US"/>
              <a:t>to 450mph winds!</a:t>
            </a:r>
            <a:endParaRPr lang="en-US"/>
          </a:p>
        </p:txBody>
      </p:sp>
      <p:pic>
        <p:nvPicPr>
          <p:cNvPr id="7" name="Picture 6" descr="15 | October | 2013 | TheVillageSmith"/>
          <p:cNvPicPr>
            <a:picLocks noChangeAspect="1"/>
          </p:cNvPicPr>
          <p:nvPr/>
        </p:nvPicPr>
        <p:blipFill>
          <a:blip r:embed="rId3"/>
          <a:stretch>
            <a:fillRect/>
          </a:stretch>
        </p:blipFill>
        <p:spPr>
          <a:xfrm>
            <a:off x="6229350" y="-742950"/>
            <a:ext cx="2743200" cy="92016"/>
          </a:xfrm>
          <a:prstGeom prst="rect">
            <a:avLst/>
          </a:prstGeom>
        </p:spPr>
      </p:pic>
      <p:pic>
        <p:nvPicPr>
          <p:cNvPr id="8" name="Picture 7" descr="brrr | Flickr - Photo Sharing!"/>
          <p:cNvPicPr>
            <a:picLocks noChangeAspect="1"/>
          </p:cNvPicPr>
          <p:nvPr/>
        </p:nvPicPr>
        <p:blipFill>
          <a:blip r:embed="rId4"/>
          <a:stretch>
            <a:fillRect/>
          </a:stretch>
        </p:blipFill>
        <p:spPr>
          <a:xfrm>
            <a:off x="4000500" y="5229225"/>
            <a:ext cx="2743200" cy="1024413"/>
          </a:xfrm>
          <a:prstGeom prst="rect">
            <a:avLst/>
          </a:prstGeom>
        </p:spPr>
      </p:pic>
    </p:spTree>
    <p:extLst>
      <p:ext uri="{BB962C8B-B14F-4D97-AF65-F5344CB8AC3E}">
        <p14:creationId xmlns:p14="http://schemas.microsoft.com/office/powerpoint/2010/main" val="3454435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1136"/>
            <a:ext cx="4114800" cy="1600200"/>
          </a:xfrm>
        </p:spPr>
        <p:txBody>
          <a:bodyPr/>
          <a:lstStyle/>
          <a:p>
            <a:pPr algn="ctr"/>
            <a:r>
              <a:rPr lang="EN-US"/>
              <a:t>Gravity</a:t>
            </a:r>
            <a:endParaRPr lang="en-US"/>
          </a:p>
        </p:txBody>
      </p:sp>
      <p:pic>
        <p:nvPicPr>
          <p:cNvPr id="5" name="Content Placeholder 4" descr="when apple fell on newton s head he thought why is this apple falling ..."/>
          <p:cNvPicPr>
            <a:picLocks noGrp="1" noChangeAspect="1"/>
          </p:cNvPicPr>
          <p:nvPr>
            <p:ph idx="1"/>
          </p:nvPr>
        </p:nvPicPr>
        <p:blipFill>
          <a:blip r:embed="rId3"/>
          <a:stretch>
            <a:fillRect/>
          </a:stretch>
        </p:blipFill>
        <p:spPr>
          <a:xfrm>
            <a:off x="5821020" y="1045820"/>
            <a:ext cx="4073868" cy="4083393"/>
          </a:xfrm>
          <a:prstGeom prst="rect">
            <a:avLst/>
          </a:prstGeom>
          <a:ln w="228600" cap="sq" cmpd="thickThin">
            <a:solidFill>
              <a:srgbClr val="000000"/>
            </a:solidFill>
            <a:prstDash val="solid"/>
            <a:miter lim="800000"/>
          </a:ln>
          <a:effectLst>
            <a:innerShdw blurRad="76200">
              <a:srgbClr val="000000"/>
            </a:innerShdw>
          </a:effectLst>
        </p:spPr>
      </p:pic>
      <p:sp>
        <p:nvSpPr>
          <p:cNvPr id="4" name="Text Placeholder 3"/>
          <p:cNvSpPr>
            <a:spLocks noGrp="1"/>
          </p:cNvSpPr>
          <p:nvPr>
            <p:ph type="body" sz="half" idx="2"/>
          </p:nvPr>
        </p:nvSpPr>
        <p:spPr>
          <a:xfrm>
            <a:off x="74259" y="2752908"/>
            <a:ext cx="4726341" cy="3465330"/>
          </a:xfrm>
        </p:spPr>
        <p:txBody>
          <a:bodyPr vert="horz" lIns="91440" tIns="45720" rIns="91440" bIns="45720" rtlCol="0" anchor="t">
            <a:normAutofit/>
          </a:bodyPr>
          <a:lstStyle/>
          <a:p>
            <a:pPr algn="ctr"/>
            <a:r>
              <a:rPr lang="EN-US"/>
              <a:t>Uranus has a very weak gravitational pull due to its atmosphere at only 8.69m/s squared.</a:t>
            </a:r>
            <a:endParaRPr lang="en-US"/>
          </a:p>
          <a:p>
            <a:pPr algn="ctr"/>
            <a:r>
              <a:rPr lang="EN-US"/>
              <a:t>Which means if you weigh 100 lbs. on earth, you would weigh 88.6 on Uranus because of the weak gravitational pull.</a:t>
            </a:r>
            <a:endParaRPr lang="en-US"/>
          </a:p>
        </p:txBody>
      </p:sp>
    </p:spTree>
    <p:extLst>
      <p:ext uri="{BB962C8B-B14F-4D97-AF65-F5344CB8AC3E}">
        <p14:creationId xmlns:p14="http://schemas.microsoft.com/office/powerpoint/2010/main" val="1901128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Moons</a:t>
            </a:r>
            <a:endParaRPr lang="en-US"/>
          </a:p>
        </p:txBody>
      </p:sp>
      <p:pic>
        <p:nvPicPr>
          <p:cNvPr id="5" name="Content Placeholder 4" descr="Bild:Uranus moons.jpg – Wikipedia"/>
          <p:cNvPicPr>
            <a:picLocks noGrp="1" noChangeAspect="1"/>
          </p:cNvPicPr>
          <p:nvPr>
            <p:ph idx="1"/>
          </p:nvPr>
        </p:nvPicPr>
        <p:blipFill>
          <a:blip r:embed="rId3"/>
          <a:stretch>
            <a:fillRect/>
          </a:stretch>
        </p:blipFill>
        <p:spPr>
          <a:xfrm>
            <a:off x="0" y="0"/>
            <a:ext cx="12188732" cy="6873875"/>
          </a:xfrm>
        </p:spPr>
      </p:pic>
      <p:sp>
        <p:nvSpPr>
          <p:cNvPr id="4" name="Text Placeholder 3"/>
          <p:cNvSpPr>
            <a:spLocks noGrp="1"/>
          </p:cNvSpPr>
          <p:nvPr>
            <p:ph type="body" sz="half" idx="2"/>
          </p:nvPr>
        </p:nvSpPr>
        <p:spPr>
          <a:xfrm>
            <a:off x="4857750" y="1333500"/>
            <a:ext cx="4114800" cy="3094485"/>
          </a:xfrm>
        </p:spPr>
        <p:txBody>
          <a:bodyPr vert="horz" lIns="91440" tIns="45720" rIns="91440" bIns="45720" rtlCol="0" anchor="t">
            <a:normAutofit/>
          </a:bodyPr>
          <a:lstStyle/>
          <a:p>
            <a:pPr algn="ctr"/>
            <a:r>
              <a:rPr lang="EN-US"/>
              <a:t>Uranus, the large planet it is, has a large number of moons with a total twenty-seven discovered moons, with possibly many more to be discovered.</a:t>
            </a:r>
            <a:endParaRPr lang="en-US"/>
          </a:p>
        </p:txBody>
      </p:sp>
    </p:spTree>
    <p:extLst>
      <p:ext uri="{BB962C8B-B14F-4D97-AF65-F5344CB8AC3E}">
        <p14:creationId xmlns:p14="http://schemas.microsoft.com/office/powerpoint/2010/main" val="3886506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ll the planets in the Solar System revolve around the Sun."/>
          <p:cNvPicPr>
            <a:picLocks noChangeAspect="1"/>
          </p:cNvPicPr>
          <p:nvPr/>
        </p:nvPicPr>
        <p:blipFill>
          <a:blip r:embed="rId3"/>
          <a:stretch>
            <a:fillRect/>
          </a:stretch>
        </p:blipFill>
        <p:spPr>
          <a:xfrm>
            <a:off x="0" y="0"/>
            <a:ext cx="12182475" cy="6928748"/>
          </a:xfrm>
          <a:prstGeom prst="rect">
            <a:avLst/>
          </a:prstGeom>
        </p:spPr>
      </p:pic>
      <p:sp>
        <p:nvSpPr>
          <p:cNvPr id="2" name="Title 1"/>
          <p:cNvSpPr>
            <a:spLocks noGrp="1"/>
          </p:cNvSpPr>
          <p:nvPr>
            <p:ph type="title"/>
          </p:nvPr>
        </p:nvSpPr>
        <p:spPr>
          <a:xfrm>
            <a:off x="2677228" y="-1238250"/>
            <a:ext cx="8610600" cy="1295400"/>
          </a:xfrm>
        </p:spPr>
        <p:txBody>
          <a:bodyPr/>
          <a:lstStyle/>
          <a:p>
            <a:endParaRPr lang="en-US"/>
          </a:p>
        </p:txBody>
      </p:sp>
      <p:sp>
        <p:nvSpPr>
          <p:cNvPr id="3" name="Text Placeholder 2"/>
          <p:cNvSpPr>
            <a:spLocks noGrp="1"/>
          </p:cNvSpPr>
          <p:nvPr>
            <p:ph type="body" idx="1"/>
          </p:nvPr>
        </p:nvSpPr>
        <p:spPr>
          <a:xfrm>
            <a:off x="941358" y="1222076"/>
            <a:ext cx="5079991" cy="823912"/>
          </a:xfrm>
        </p:spPr>
        <p:txBody>
          <a:bodyPr/>
          <a:lstStyle/>
          <a:p>
            <a:pPr algn="ctr"/>
            <a:r>
              <a:rPr lang="EN-US"/>
              <a:t>Uranus and the Sun</a:t>
            </a:r>
            <a:endParaRPr lang="en-US"/>
          </a:p>
        </p:txBody>
      </p:sp>
      <p:sp>
        <p:nvSpPr>
          <p:cNvPr id="4" name="Content Placeholder 3"/>
          <p:cNvSpPr>
            <a:spLocks noGrp="1"/>
          </p:cNvSpPr>
          <p:nvPr>
            <p:ph sz="half" idx="2"/>
          </p:nvPr>
        </p:nvSpPr>
        <p:spPr>
          <a:xfrm>
            <a:off x="819150" y="4239260"/>
            <a:ext cx="5311775" cy="3086019"/>
          </a:xfrm>
        </p:spPr>
        <p:txBody>
          <a:bodyPr vert="horz" lIns="91440" tIns="45720" rIns="91440" bIns="45720" rtlCol="0" anchor="t">
            <a:normAutofit/>
          </a:bodyPr>
          <a:lstStyle/>
          <a:p>
            <a:pPr algn="ctr"/>
            <a:r>
              <a:rPr lang="EN-US"/>
              <a:t>Uranus is located 19.2 Astronomical units from the Sun</a:t>
            </a:r>
            <a:endParaRPr lang="en-US"/>
          </a:p>
        </p:txBody>
      </p:sp>
      <p:sp>
        <p:nvSpPr>
          <p:cNvPr id="5" name="Text Placeholder 4"/>
          <p:cNvSpPr>
            <a:spLocks noGrp="1"/>
          </p:cNvSpPr>
          <p:nvPr>
            <p:ph type="body" sz="quarter" idx="3"/>
          </p:nvPr>
        </p:nvSpPr>
        <p:spPr>
          <a:xfrm>
            <a:off x="6288659" y="1222076"/>
            <a:ext cx="5105400" cy="823912"/>
          </a:xfrm>
        </p:spPr>
        <p:txBody>
          <a:bodyPr/>
          <a:lstStyle/>
          <a:p>
            <a:pPr algn="ctr"/>
            <a:r>
              <a:rPr lang="EN-US"/>
              <a:t>Revolution</a:t>
            </a:r>
            <a:endParaRPr lang="en-US"/>
          </a:p>
        </p:txBody>
      </p:sp>
      <p:sp>
        <p:nvSpPr>
          <p:cNvPr id="6" name="Content Placeholder 5"/>
          <p:cNvSpPr>
            <a:spLocks noGrp="1"/>
          </p:cNvSpPr>
          <p:nvPr>
            <p:ph sz="quarter" idx="4"/>
          </p:nvPr>
        </p:nvSpPr>
        <p:spPr>
          <a:xfrm>
            <a:off x="6173638" y="4239261"/>
            <a:ext cx="5334000" cy="3086019"/>
          </a:xfrm>
        </p:spPr>
        <p:txBody>
          <a:bodyPr vert="horz" lIns="91440" tIns="45720" rIns="91440" bIns="45720" rtlCol="0" anchor="t">
            <a:normAutofit/>
          </a:bodyPr>
          <a:lstStyle/>
          <a:p>
            <a:pPr algn="ctr"/>
            <a:r>
              <a:rPr lang="EN-US"/>
              <a:t>Uranus revolves around the Sun once every 84 Earth years</a:t>
            </a:r>
            <a:endParaRPr lang="en-US"/>
          </a:p>
        </p:txBody>
      </p:sp>
      <p:pic>
        <p:nvPicPr>
          <p:cNvPr id="7" name="Picture 6" descr="at the centre of our solar system is the sun"/>
          <p:cNvPicPr>
            <a:picLocks noChangeAspect="1"/>
          </p:cNvPicPr>
          <p:nvPr/>
        </p:nvPicPr>
        <p:blipFill>
          <a:blip r:embed="rId4"/>
          <a:stretch>
            <a:fillRect/>
          </a:stretch>
        </p:blipFill>
        <p:spPr>
          <a:xfrm>
            <a:off x="-4076700" y="-4829175"/>
            <a:ext cx="7005337" cy="3953054"/>
          </a:xfrm>
          <a:prstGeom prst="rect">
            <a:avLst/>
          </a:prstGeom>
        </p:spPr>
      </p:pic>
      <p:sp>
        <p:nvSpPr>
          <p:cNvPr id="9" name="TextBox 8"/>
          <p:cNvSpPr txBox="1"/>
          <p:nvPr/>
        </p:nvSpPr>
        <p:spPr>
          <a:xfrm>
            <a:off x="4163519" y="5572125"/>
            <a:ext cx="2743200" cy="369332"/>
          </a:xfrm>
          <a:prstGeom prst="rect">
            <a:avLst/>
          </a:prstGeom>
        </p:spPr>
        <p:txBody>
          <a:bodyPr rtlCol="0">
            <a:spAutoFit/>
          </a:bodyPr>
          <a:lstStyle/>
          <a:p>
            <a:pPr algn="ctr"/>
            <a:endParaRPr lang="EN-US"/>
          </a:p>
        </p:txBody>
      </p:sp>
    </p:spTree>
    <p:extLst>
      <p:ext uri="{BB962C8B-B14F-4D97-AF65-F5344CB8AC3E}">
        <p14:creationId xmlns:p14="http://schemas.microsoft.com/office/powerpoint/2010/main" val="1692758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960" y="485775"/>
            <a:ext cx="8610600" cy="1293028"/>
          </a:xfrm>
        </p:spPr>
        <p:txBody>
          <a:bodyPr/>
          <a:lstStyle/>
          <a:p>
            <a:pPr algn="ctr"/>
            <a:r>
              <a:rPr lang="EN-US"/>
              <a:t>Rotation</a:t>
            </a:r>
            <a:endParaRPr lang="en-US"/>
          </a:p>
        </p:txBody>
      </p:sp>
      <p:sp>
        <p:nvSpPr>
          <p:cNvPr id="3" name="Content Placeholder 2"/>
          <p:cNvSpPr>
            <a:spLocks noGrp="1"/>
          </p:cNvSpPr>
          <p:nvPr>
            <p:ph idx="1"/>
          </p:nvPr>
        </p:nvSpPr>
        <p:spPr/>
        <p:txBody>
          <a:bodyPr vert="horz" lIns="91440" tIns="45720" rIns="91440" bIns="45720" rtlCol="0" anchor="t">
            <a:normAutofit/>
          </a:bodyPr>
          <a:lstStyle/>
          <a:p>
            <a:pPr marL="0" indent="0" algn="ctr">
              <a:buNone/>
            </a:pPr>
            <a:r>
              <a:rPr lang="EN-US"/>
              <a:t>Uranus has a rotation period of seventeen hours and fourteen minutes</a:t>
            </a:r>
            <a:endParaRPr lang="en-US"/>
          </a:p>
          <a:p>
            <a:pPr marL="0" indent="0" algn="ctr">
              <a:buNone/>
            </a:pPr>
            <a:r>
              <a:rPr lang="EN-US"/>
              <a:t>  and Uranus's estimated average wind speeds are around four</a:t>
            </a:r>
            <a:endParaRPr lang="en-US"/>
          </a:p>
          <a:p>
            <a:pPr marL="0" indent="0" algn="ctr">
              <a:buNone/>
            </a:pPr>
            <a:r>
              <a:rPr lang="EN-US"/>
              <a:t>                     hundred and fifty miles per hour, just like all of the other outer</a:t>
            </a:r>
            <a:endParaRPr lang="en-US"/>
          </a:p>
          <a:p>
            <a:pPr marL="0" indent="0" algn="ctr">
              <a:buNone/>
            </a:pPr>
            <a:r>
              <a:rPr lang="EN-US"/>
              <a:t>planets of our galaxy.</a:t>
            </a:r>
            <a:endParaRPr lang="en-US"/>
          </a:p>
        </p:txBody>
      </p:sp>
      <p:pic>
        <p:nvPicPr>
          <p:cNvPr id="4" name="Picture 3" descr="From Neptune's blue hue to Jupiter's red spot: are the colours of the ..."/>
          <p:cNvPicPr>
            <a:picLocks noChangeAspect="1"/>
          </p:cNvPicPr>
          <p:nvPr/>
        </p:nvPicPr>
        <p:blipFill>
          <a:blip r:embed="rId3"/>
          <a:stretch>
            <a:fillRect/>
          </a:stretch>
        </p:blipFill>
        <p:spPr>
          <a:xfrm>
            <a:off x="1048025" y="3924300"/>
            <a:ext cx="2743200" cy="2142969"/>
          </a:xfrm>
          <a:prstGeom prst="rect">
            <a:avLst/>
          </a:prstGeom>
        </p:spPr>
      </p:pic>
    </p:spTree>
    <p:extLst>
      <p:ext uri="{BB962C8B-B14F-4D97-AF65-F5344CB8AC3E}">
        <p14:creationId xmlns:p14="http://schemas.microsoft.com/office/powerpoint/2010/main" val="2923668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lanets. It is almost completely all ice."/>
          <p:cNvPicPr>
            <a:picLocks noChangeAspect="1"/>
          </p:cNvPicPr>
          <p:nvPr/>
        </p:nvPicPr>
        <p:blipFill>
          <a:blip r:embed="rId3"/>
          <a:stretch>
            <a:fillRect/>
          </a:stretch>
        </p:blipFill>
        <p:spPr>
          <a:xfrm>
            <a:off x="0" y="6350"/>
            <a:ext cx="12281059" cy="8197284"/>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686368" y="2832430"/>
            <a:ext cx="10820400" cy="4024125"/>
          </a:xfrm>
          <a:ln>
            <a:noFill/>
          </a:ln>
        </p:spPr>
        <p:txBody>
          <a:bodyPr vert="horz" lIns="91440" tIns="45720" rIns="91440" bIns="45720" rtlCol="0" anchor="t">
            <a:normAutofit/>
          </a:bodyPr>
          <a:lstStyle/>
          <a:p>
            <a:pPr marL="0" indent="0">
              <a:buNone/>
            </a:pPr>
            <a:r>
              <a:rPr lang="EN-US" sz="2800">
                <a:solidFill>
                  <a:srgbClr val="DF2E28"/>
                </a:solidFill>
                <a:latin typeface="Arial Black"/>
              </a:rPr>
              <a:t>The diameter of Uranus is 50,724km</a:t>
            </a:r>
            <a:endParaRPr lang="en-US" sz="2800">
              <a:solidFill>
                <a:srgbClr val="DF2E28"/>
              </a:solidFill>
              <a:latin typeface="Arial Black"/>
            </a:endParaRPr>
          </a:p>
          <a:p>
            <a:pPr marL="0" indent="0">
              <a:buNone/>
            </a:pPr>
            <a:r>
              <a:rPr lang="EN-US" sz="2800">
                <a:solidFill>
                  <a:srgbClr val="DF2E28"/>
                </a:solidFill>
                <a:latin typeface="Arial Black"/>
              </a:rPr>
              <a:t>        The mass of Uranus is 8.681*10^25kg</a:t>
            </a:r>
            <a:endParaRPr lang="en-US" sz="2800">
              <a:solidFill>
                <a:srgbClr val="DF2E28"/>
              </a:solidFill>
              <a:latin typeface="Arial Black"/>
            </a:endParaRPr>
          </a:p>
          <a:p>
            <a:pPr marL="0" indent="0">
              <a:buNone/>
            </a:pPr>
            <a:r>
              <a:rPr lang="EN-US" sz="2800">
                <a:solidFill>
                  <a:srgbClr val="DF2E28"/>
                </a:solidFill>
                <a:latin typeface="Arial Black"/>
              </a:rPr>
              <a:t>                 The density of Uranus is 1,270/cm3</a:t>
            </a:r>
            <a:endParaRPr lang="en-US" sz="2800">
              <a:solidFill>
                <a:srgbClr val="DF2E28"/>
              </a:solidFill>
              <a:latin typeface="Arial Black"/>
            </a:endParaRPr>
          </a:p>
          <a:p>
            <a:endParaRPr lang="en-US"/>
          </a:p>
        </p:txBody>
      </p:sp>
    </p:spTree>
    <p:extLst>
      <p:ext uri="{BB962C8B-B14F-4D97-AF65-F5344CB8AC3E}">
        <p14:creationId xmlns:p14="http://schemas.microsoft.com/office/powerpoint/2010/main" val="1537159946"/>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Words>
  <Application>Microsoft Office PowerPoint</Application>
  <PresentationFormat>Widescreen</PresentationFormat>
  <Paragraphs>51</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Black</vt:lpstr>
      <vt:lpstr>Calibri</vt:lpstr>
      <vt:lpstr>Century Gothic</vt:lpstr>
      <vt:lpstr>Vapor Trail</vt:lpstr>
      <vt:lpstr>Uranus!</vt:lpstr>
      <vt:lpstr>Uranus</vt:lpstr>
      <vt:lpstr>PowerPoint Presentation</vt:lpstr>
      <vt:lpstr>PowerPoint Presentation</vt:lpstr>
      <vt:lpstr>Gravity</vt:lpstr>
      <vt:lpstr>Moons</vt:lpstr>
      <vt:lpstr>PowerPoint Presentation</vt:lpstr>
      <vt:lpstr>Rotation</vt:lpstr>
      <vt:lpstr>PowerPoint Presentation</vt:lpstr>
      <vt:lpstr>Interesting facts about Uranus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Uranus!</dc:title>
  <dc:creator>SCHILLING ANGELA</dc:creator>
  <cp:lastModifiedBy>SCHILLING ANGELA</cp:lastModifiedBy>
  <cp:revision>2</cp:revision>
  <dcterms:modified xsi:type="dcterms:W3CDTF">2016-11-21T14:00:52Z</dcterms:modified>
</cp:coreProperties>
</file>